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30"/>
  </p:notesMasterIdLst>
  <p:sldIdLst>
    <p:sldId id="282" r:id="rId5"/>
    <p:sldId id="5947" r:id="rId6"/>
    <p:sldId id="5948" r:id="rId7"/>
    <p:sldId id="5949" r:id="rId8"/>
    <p:sldId id="5950" r:id="rId9"/>
    <p:sldId id="5951" r:id="rId10"/>
    <p:sldId id="5952" r:id="rId11"/>
    <p:sldId id="5953" r:id="rId12"/>
    <p:sldId id="5954" r:id="rId13"/>
    <p:sldId id="5955" r:id="rId14"/>
    <p:sldId id="5956" r:id="rId15"/>
    <p:sldId id="5957" r:id="rId16"/>
    <p:sldId id="5958" r:id="rId17"/>
    <p:sldId id="5959" r:id="rId18"/>
    <p:sldId id="5961" r:id="rId19"/>
    <p:sldId id="5960" r:id="rId20"/>
    <p:sldId id="5962" r:id="rId21"/>
    <p:sldId id="5964" r:id="rId22"/>
    <p:sldId id="5965" r:id="rId23"/>
    <p:sldId id="5966" r:id="rId24"/>
    <p:sldId id="5967" r:id="rId25"/>
    <p:sldId id="5968" r:id="rId26"/>
    <p:sldId id="5969" r:id="rId27"/>
    <p:sldId id="5970" r:id="rId28"/>
    <p:sldId id="5971"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7EB56-C741-479F-B993-8539F0FF31AD}" v="5" dt="2024-10-03T17:43:32.1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152" autoAdjust="0"/>
  </p:normalViewPr>
  <p:slideViewPr>
    <p:cSldViewPr snapToGrid="0">
      <p:cViewPr varScale="1">
        <p:scale>
          <a:sx n="67" d="100"/>
          <a:sy n="67" d="100"/>
        </p:scale>
        <p:origin x="21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9CD75470-4AD2-43C9-8B34-55964574A8D1}" type="datetimeFigureOut">
              <a:rPr lang="en-US" smtClean="0"/>
              <a:t>10/3/2024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91AF50D4-9781-4DE3-AD5C-779461CAE604}" type="slidenum">
              <a:rPr lang="en-US" smtClean="0"/>
              <a:t>‹#›</a:t>
            </a:fld>
            <a:endParaRPr lang="en-US"/>
          </a:p>
        </p:txBody>
      </p:sp>
    </p:spTree>
    <p:extLst>
      <p:ext uri="{BB962C8B-B14F-4D97-AF65-F5344CB8AC3E}">
        <p14:creationId xmlns:p14="http://schemas.microsoft.com/office/powerpoint/2010/main" val="142590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490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Personalize this slide with things you are passionate about, or things that being a CPA has afforded you the lifestyle to be able to do. Replace the person icon with </a:t>
            </a:r>
            <a:r>
              <a:rPr lang="en-US" sz="1000" dirty="0">
                <a:effectLst/>
                <a:latin typeface="Calibri" panose="020F0502020204030204" pitchFamily="34" charset="0"/>
              </a:rPr>
              <a:t>a fun picture of yourself!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72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Before I got to where I am today, I was in your shoes. Want to know what I did? Talk about classes you took in high school, organizations you were a part of, jobs you had, volunteering you did, etc.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613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And along the way (</a:t>
            </a:r>
            <a:r>
              <a:rPr lang="en-US" sz="1800" b="1" i="0" dirty="0">
                <a:effectLst/>
                <a:latin typeface="Calibri" panose="020F0502020204030204" pitchFamily="34" charset="0"/>
              </a:rPr>
              <a:t>share your specific story here</a:t>
            </a:r>
            <a:r>
              <a:rPr lang="en-US" sz="1800" b="0" i="0" dirty="0">
                <a:effectLst/>
                <a:latin typeface="Calibri" panose="020F0502020204030204" pitchFamily="34" charset="0"/>
              </a:rPr>
              <a:t>), I decided I wanted, not to just be an Accountant, but I wanted to be a licensed professional. To show I'm among the top in my field. So I became a Certified Public Accountant. This means I took some extra hours of school, passed a 4-part exam and met the licensure requirements in my state to become a CPA. Just like Doctors and Lawyers have to work a little extra hard, so do CPAs. And just like for Doctors and Lawyers, becoming a CPA means more money too.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0077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mj-lt"/>
              <a:buNone/>
            </a:pPr>
            <a:r>
              <a:rPr lang="en-US" sz="1800" b="0" i="0" dirty="0">
                <a:effectLst/>
                <a:latin typeface="Calibri" panose="020F0502020204030204" pitchFamily="34" charset="0"/>
              </a:rPr>
              <a:t>So, could accounting be right for you? Do you have what it takes to become a CPA? </a:t>
            </a:r>
          </a:p>
          <a:p>
            <a:pPr rtl="0" fontAlgn="ctr">
              <a:spcBef>
                <a:spcPts val="0"/>
              </a:spcBef>
              <a:spcAft>
                <a:spcPts val="0"/>
              </a:spcAft>
              <a:buFont typeface="+mj-lt"/>
              <a:buNone/>
            </a:pPr>
            <a:endParaRPr lang="en-US" sz="1800" b="0" i="0" dirty="0">
              <a:solidFill>
                <a:srgbClr val="000000"/>
              </a:solidFill>
              <a:effectLst/>
              <a:latin typeface="Calibri" panose="020F0502020204030204" pitchFamily="34" charset="0"/>
            </a:endParaRPr>
          </a:p>
          <a:p>
            <a:pPr rtl="0" fontAlgn="ctr">
              <a:spcBef>
                <a:spcPts val="0"/>
              </a:spcBef>
              <a:spcAft>
                <a:spcPts val="0"/>
              </a:spcAft>
              <a:buFont typeface="+mj-lt"/>
              <a:buNone/>
            </a:pPr>
            <a:r>
              <a:rPr lang="en-US" sz="1800" dirty="0">
                <a:solidFill>
                  <a:srgbClr val="000000"/>
                </a:solidFill>
                <a:effectLst/>
                <a:latin typeface="Calibri" panose="020F0502020204030204" pitchFamily="34" charset="0"/>
              </a:rPr>
              <a:t>Make this part interactive and ask the students to raise their hand for each question they relate to. If this sounds like you, explore accounting!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28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I mentioned some things I did when I was in your shoes. Here's a checklist of some things </a:t>
            </a:r>
            <a:r>
              <a:rPr lang="en-US" sz="1800" b="1" i="0" dirty="0">
                <a:effectLst/>
                <a:latin typeface="Calibri" panose="020F0502020204030204" pitchFamily="34" charset="0"/>
              </a:rPr>
              <a:t>you</a:t>
            </a:r>
            <a:r>
              <a:rPr lang="en-US" sz="1800" b="0" i="0" dirty="0">
                <a:effectLst/>
                <a:latin typeface="Calibri" panose="020F0502020204030204" pitchFamily="34" charset="0"/>
              </a:rPr>
              <a:t> can do to start exploring accounting: take an accounting class if available, join a business club or organization, discuss accounting with a career counselor and ask the adults in your life if they know an accountant you can shadow for a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When you get to College, continue those accounting classes, join an accounting specific club, and eventually start looking for accounting internships. You can even get involved with your local state CPA society &lt;promote your local state CPA society here&gt;. When I went to college, I… (talk about organizations you were a part of, internships you had,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3285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Personalize this page with information about your state CPA society. Include the logo, website and QR codes and information about high school specific programs and resources.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107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way to get started is to join the AICPA as a </a:t>
            </a:r>
            <a:r>
              <a:rPr lang="en-US" b="1" dirty="0"/>
              <a:t>free </a:t>
            </a:r>
            <a:r>
              <a:rPr lang="en-US" dirty="0"/>
              <a:t>student member. </a:t>
            </a:r>
            <a:r>
              <a:rPr lang="en-US" sz="1800" dirty="0">
                <a:effectLst/>
                <a:latin typeface="Aptos" panose="020B0004020202020204" pitchFamily="34" charset="0"/>
                <a:ea typeface="Aptos" panose="020B0004020202020204" pitchFamily="34" charset="0"/>
                <a:cs typeface="Times New Roman" panose="02020603050405020304" pitchFamily="18" charset="0"/>
              </a:rPr>
              <a:t>The AICPA &amp; CIMA is the most influential global network of management and public accountants, with nearly 600,000 members worldwide. As a member association, they are here to support you throughout your entire journey, providing membership for high school students, college students, CPA exam candidates and licensed CPAs. </a:t>
            </a:r>
          </a:p>
          <a:p>
            <a:endParaRPr lang="en-US" sz="1800" dirty="0">
              <a:effectLst/>
              <a:latin typeface="Aptos" panose="020B0004020202020204" pitchFamily="34" charset="0"/>
              <a:cs typeface="Times New Roman" panose="02020603050405020304" pitchFamily="18" charset="0"/>
            </a:endParaRPr>
          </a:p>
          <a:p>
            <a:r>
              <a:rPr lang="en-US" sz="1800" dirty="0">
                <a:effectLst/>
                <a:latin typeface="Aptos" panose="020B0004020202020204" pitchFamily="34" charset="0"/>
                <a:cs typeface="Times New Roman" panose="02020603050405020304" pitchFamily="18" charset="0"/>
              </a:rPr>
              <a:t>As a student member, you r</a:t>
            </a:r>
            <a:r>
              <a:rPr lang="en-US" sz="1800" dirty="0">
                <a:effectLst/>
                <a:latin typeface="Calibri" panose="020F0502020204030204" pitchFamily="34" charset="0"/>
              </a:rPr>
              <a:t>eceive access to monthly webinars where you can hear from CPAs in other industries; you can apply for scholarships to help you pay for college - the AICPA Foundation awards over $1M in scholarship funds each year to accounting majors; you receive templates and professional advice to build a LinkedIn profile that will have you standing out; and get help landing your first job with guidance and tips from professionals.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4317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rPr>
              <a:t>Be sure to follow @txcpa on social media and reach out to this email address with any questions or if we can help you as you choose your future courses and career.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780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permits, have some fun with a quick “Would You Rather” game. Have students shout out their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8095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your preference, in accounting there is something for everyone!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1587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F50D4-9781-4DE3-AD5C-779461CAE604}" type="slidenum">
              <a:rPr lang="en-US" smtClean="0"/>
              <a:t>2</a:t>
            </a:fld>
            <a:endParaRPr lang="en-US"/>
          </a:p>
        </p:txBody>
      </p:sp>
    </p:spTree>
    <p:extLst>
      <p:ext uri="{BB962C8B-B14F-4D97-AF65-F5344CB8AC3E}">
        <p14:creationId xmlns:p14="http://schemas.microsoft.com/office/powerpoint/2010/main" val="5489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863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think about their dream job: company name, job title, responsibilities, etc. </a:t>
            </a:r>
            <a:r>
              <a:rPr lang="en-US" b="1" dirty="0"/>
              <a:t>Call on a few to share with the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30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What if I told you that what </a:t>
            </a:r>
            <a:r>
              <a:rPr lang="en-US" sz="1800" b="1" dirty="0">
                <a:effectLst/>
                <a:latin typeface="Calibri" panose="020F0502020204030204" pitchFamily="34" charset="0"/>
              </a:rPr>
              <a:t>I</a:t>
            </a:r>
            <a:r>
              <a:rPr lang="en-US" sz="1800" dirty="0">
                <a:effectLst/>
                <a:latin typeface="Calibri" panose="020F0502020204030204" pitchFamily="34" charset="0"/>
              </a:rPr>
              <a:t> do allows me to work with any of those jobs you just mentioned? Can you think of something that all these things have in common?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504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Money is what all of these have in common, right? And who manages the money? People called Accountants.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388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when you get money - either from a job, an allowance, or as a gift?</a:t>
            </a:r>
          </a:p>
          <a:p>
            <a:pPr marL="228600" indent="-228600">
              <a:buAutoNum type="arabicPeriod"/>
            </a:pPr>
            <a:r>
              <a:rPr lang="en-US" dirty="0"/>
              <a:t>Call on people.</a:t>
            </a:r>
          </a:p>
          <a:p>
            <a:pPr marL="228600" indent="-228600">
              <a:buAutoNum type="arabicPeriod"/>
            </a:pPr>
            <a:r>
              <a:rPr lang="en-US" dirty="0"/>
              <a:t>Some of you might save your money, some m</a:t>
            </a:r>
            <a:r>
              <a:rPr lang="en-US" sz="1800" dirty="0">
                <a:effectLst/>
                <a:latin typeface="Calibri" panose="020F0502020204030204" pitchFamily="34" charset="0"/>
              </a:rPr>
              <a:t>ight want to buy something new. Everyone uses money differently. Many adults and businesses also need help with money. Accountants help manage their money and make sure their business can be successful.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0439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Oxford Dictionary defines an accountant as: a person whose job is to keep, inspect, and analyze financial accounts.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838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what an accountant </a:t>
            </a:r>
            <a:r>
              <a:rPr lang="en-US" b="1" dirty="0"/>
              <a:t>is</a:t>
            </a:r>
            <a:r>
              <a:rPr lang="en-US" b="0" dirty="0"/>
              <a:t>… what do accountants </a:t>
            </a:r>
            <a:r>
              <a:rPr lang="en-US" b="1" dirty="0"/>
              <a:t>do</a:t>
            </a:r>
            <a:r>
              <a:rPr lang="en-US" b="0" dirty="0"/>
              <a:t>?</a:t>
            </a:r>
          </a:p>
          <a:p>
            <a:pPr rtl="0" fontAlgn="ctr">
              <a:spcBef>
                <a:spcPts val="0"/>
              </a:spcBef>
              <a:spcAft>
                <a:spcPts val="0"/>
              </a:spcAft>
              <a:buFont typeface="+mj-lt"/>
              <a:buNone/>
            </a:pPr>
            <a:endParaRPr lang="en-US" b="0" dirty="0"/>
          </a:p>
          <a:p>
            <a:pPr marL="342900" indent="-342900" rtl="0" fontAlgn="ctr">
              <a:spcBef>
                <a:spcPts val="0"/>
              </a:spcBef>
              <a:spcAft>
                <a:spcPts val="0"/>
              </a:spcAft>
              <a:buFont typeface="+mj-lt"/>
              <a:buAutoNum type="arabicPeriod"/>
            </a:pPr>
            <a:r>
              <a:rPr lang="en-US" sz="1800" b="1" i="0" dirty="0">
                <a:effectLst/>
                <a:latin typeface="Calibri" panose="020F0502020204030204" pitchFamily="34" charset="0"/>
              </a:rPr>
              <a:t>Accountants are Money Organizers. </a:t>
            </a:r>
            <a:r>
              <a:rPr lang="en-US" sz="1800" b="0" i="0" dirty="0">
                <a:effectLst/>
                <a:latin typeface="Calibri" panose="020F0502020204030204" pitchFamily="34" charset="0"/>
              </a:rPr>
              <a:t>Just like you might use a calendar to keep track of homework, or a locker to organize your stuff, accountants organize financial information. They know how much money a person or business makes and spends to ultimately determine whether a business is making or losing money.</a:t>
            </a:r>
          </a:p>
          <a:p>
            <a:pPr marL="342900" indent="-342900" rtl="0" fontAlgn="ctr">
              <a:spcBef>
                <a:spcPts val="0"/>
              </a:spcBef>
              <a:spcAft>
                <a:spcPts val="0"/>
              </a:spcAft>
              <a:buFont typeface="+mj-lt"/>
              <a:buAutoNum type="arabicPeriod"/>
            </a:pPr>
            <a:r>
              <a:rPr lang="en-US" sz="1800" b="1" i="0" dirty="0">
                <a:effectLst/>
                <a:latin typeface="Calibri" panose="020F0502020204030204" pitchFamily="34" charset="0"/>
              </a:rPr>
              <a:t>Accountants are Problem Solvers. </a:t>
            </a:r>
            <a:r>
              <a:rPr lang="en-US" sz="1800" b="0" i="0" dirty="0">
                <a:effectLst/>
                <a:latin typeface="Calibri" panose="020F0502020204030204" pitchFamily="34" charset="0"/>
              </a:rPr>
              <a:t>They are like detectives who use numbers to find and fix money-related issues! Like in the event money is missing, they can detect suspicious transactions and look for irregularities. And they help individuals and businesses make big financial decisions, like saving for college or buying a new store.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800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Personalize this slide with information about your current job and replace the person icon with </a:t>
            </a:r>
            <a:r>
              <a:rPr lang="en-US" sz="1200" dirty="0">
                <a:effectLst/>
                <a:latin typeface="Calibri" panose="020F0502020204030204" pitchFamily="34" charset="0"/>
              </a:rPr>
              <a:t>a fun picture of yourself.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30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745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523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2419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671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390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64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94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18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11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92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5384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123491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9.sv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69.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92.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96.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100.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104.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1.png"/><Relationship Id="rId3" Type="http://schemas.openxmlformats.org/officeDocument/2006/relationships/image" Target="../media/image105.png"/><Relationship Id="rId7" Type="http://schemas.openxmlformats.org/officeDocument/2006/relationships/image" Target="../media/image107.png"/><Relationship Id="rId12" Type="http://schemas.openxmlformats.org/officeDocument/2006/relationships/image" Target="../media/image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110.svg"/><Relationship Id="rId4" Type="http://schemas.openxmlformats.org/officeDocument/2006/relationships/image" Target="../media/image106.svg"/><Relationship Id="rId9" Type="http://schemas.openxmlformats.org/officeDocument/2006/relationships/image" Target="../media/image109.png"/><Relationship Id="rId14" Type="http://schemas.openxmlformats.org/officeDocument/2006/relationships/image" Target="../media/image112.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CD8917-F599-2A5F-498C-999692129CA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TextBox 1">
            <a:extLst>
              <a:ext uri="{FF2B5EF4-FFF2-40B4-BE49-F238E27FC236}">
                <a16:creationId xmlns:a16="http://schemas.microsoft.com/office/drawing/2014/main" id="{4183A45C-DF46-6AA5-051A-BA710A1950B0}"/>
              </a:ext>
            </a:extLst>
          </p:cNvPr>
          <p:cNvSpPr txBox="1"/>
          <p:nvPr/>
        </p:nvSpPr>
        <p:spPr>
          <a:xfrm>
            <a:off x="457200" y="0"/>
            <a:ext cx="11226801" cy="5693097"/>
          </a:xfrm>
          <a:prstGeom prst="rect">
            <a:avLst/>
          </a:prstGeom>
          <a:noFill/>
        </p:spPr>
        <p:txBody>
          <a:bodyPr wrap="square" rtlCol="0">
            <a:spAutoFit/>
          </a:bodyPr>
          <a:lstStyle/>
          <a:p>
            <a:pPr defTabSz="609630"/>
            <a:endParaRPr lang="en-US" sz="1200" dirty="0">
              <a:solidFill>
                <a:prstClr val="black"/>
              </a:solidFill>
              <a:latin typeface="Calibri"/>
            </a:endParaRPr>
          </a:p>
          <a:p>
            <a:pPr defTabSz="609630"/>
            <a:endParaRPr lang="en-US" sz="1200" dirty="0">
              <a:solidFill>
                <a:prstClr val="black"/>
              </a:solidFill>
              <a:latin typeface="Calibri"/>
            </a:endParaRPr>
          </a:p>
          <a:p>
            <a:pPr defTabSz="609630"/>
            <a:r>
              <a:rPr lang="en-US" sz="5467" b="1" dirty="0">
                <a:solidFill>
                  <a:prstClr val="white"/>
                </a:solidFill>
                <a:latin typeface="Calibri"/>
              </a:rPr>
              <a:t>Note for presenters:</a:t>
            </a:r>
            <a:endParaRPr lang="en-US" sz="1200" dirty="0">
              <a:solidFill>
                <a:prstClr val="white"/>
              </a:solidFill>
              <a:latin typeface="Calibri"/>
            </a:endParaRPr>
          </a:p>
          <a:p>
            <a:pPr defTabSz="609630"/>
            <a:endParaRPr lang="en-US" sz="2133" dirty="0">
              <a:solidFill>
                <a:prstClr val="white"/>
              </a:solidFill>
              <a:latin typeface="Calibri"/>
            </a:endParaRPr>
          </a:p>
          <a:p>
            <a:pPr defTabSz="609630"/>
            <a:r>
              <a:rPr lang="en-US" sz="2133" dirty="0">
                <a:solidFill>
                  <a:prstClr val="white"/>
                </a:solidFill>
                <a:latin typeface="Calibri"/>
              </a:rPr>
              <a:t>This presentation is designed as an aid to help you share your career journey with students. </a:t>
            </a:r>
            <a:br>
              <a:rPr lang="en-US" sz="2133" dirty="0">
                <a:solidFill>
                  <a:prstClr val="white"/>
                </a:solidFill>
                <a:latin typeface="Calibri"/>
              </a:rPr>
            </a:br>
            <a:r>
              <a:rPr lang="en-US" sz="2133" dirty="0">
                <a:solidFill>
                  <a:prstClr val="white"/>
                </a:solidFill>
                <a:latin typeface="Calibri"/>
              </a:rPr>
              <a:t>Please remember to keep the presentation conversational and get to know your audience!</a:t>
            </a:r>
          </a:p>
          <a:p>
            <a:pPr defTabSz="609630"/>
            <a:endParaRPr lang="en-US" sz="2133" dirty="0">
              <a:solidFill>
                <a:prstClr val="white"/>
              </a:solidFill>
              <a:latin typeface="Calibri"/>
            </a:endParaRPr>
          </a:p>
          <a:p>
            <a:pPr defTabSz="609630"/>
            <a:r>
              <a:rPr lang="en-US" sz="2933" b="1" dirty="0">
                <a:solidFill>
                  <a:prstClr val="white"/>
                </a:solidFill>
                <a:latin typeface="Calibri"/>
              </a:rPr>
              <a:t>Personalize your presentation by:</a:t>
            </a:r>
          </a:p>
          <a:p>
            <a:pPr defTabSz="609630"/>
            <a:endParaRPr lang="en-US" sz="2133" dirty="0">
              <a:solidFill>
                <a:prstClr val="white"/>
              </a:solidFill>
              <a:latin typeface="Calibri"/>
            </a:endParaRPr>
          </a:p>
          <a:p>
            <a:pPr marL="342917" indent="-342917" defTabSz="609630">
              <a:buFontTx/>
              <a:buAutoNum type="arabicPeriod"/>
            </a:pPr>
            <a:r>
              <a:rPr lang="en-US" sz="2133" b="1" dirty="0">
                <a:solidFill>
                  <a:prstClr val="white"/>
                </a:solidFill>
                <a:latin typeface="Calibri"/>
              </a:rPr>
              <a:t>Updating slides 9-11 </a:t>
            </a:r>
            <a:r>
              <a:rPr lang="en-US" sz="2133" dirty="0">
                <a:solidFill>
                  <a:prstClr val="white"/>
                </a:solidFill>
                <a:latin typeface="Calibri"/>
              </a:rPr>
              <a:t>with your personal information and fun pictures prior to the presentation.</a:t>
            </a:r>
          </a:p>
          <a:p>
            <a:pPr defTabSz="609630"/>
            <a:endParaRPr lang="en-US" sz="2133" dirty="0">
              <a:solidFill>
                <a:prstClr val="white"/>
              </a:solidFill>
              <a:latin typeface="Calibri"/>
            </a:endParaRPr>
          </a:p>
          <a:p>
            <a:pPr marL="342917" indent="-342917" defTabSz="609630">
              <a:buFont typeface="+mj-lt"/>
              <a:buAutoNum type="arabicPeriod" startAt="2"/>
            </a:pPr>
            <a:r>
              <a:rPr lang="en-US" sz="2133" dirty="0">
                <a:solidFill>
                  <a:prstClr val="white"/>
                </a:solidFill>
                <a:latin typeface="Calibri"/>
              </a:rPr>
              <a:t>Making your time with the students fun by sharing your journey in a way they can understand. Remember these students have little to no experience in accounting. </a:t>
            </a:r>
          </a:p>
          <a:p>
            <a:pPr marL="342917" indent="-342917" defTabSz="609630">
              <a:buFont typeface="+mj-lt"/>
              <a:buAutoNum type="arabicPeriod" startAt="2"/>
            </a:pPr>
            <a:endParaRPr lang="en-US" sz="2133" dirty="0">
              <a:solidFill>
                <a:prstClr val="white"/>
              </a:solidFill>
              <a:latin typeface="Calibri"/>
            </a:endParaRPr>
          </a:p>
          <a:p>
            <a:pPr marL="342917" indent="-342917" defTabSz="609630">
              <a:buFont typeface="+mj-lt"/>
              <a:buAutoNum type="arabicPeriod" startAt="2"/>
            </a:pPr>
            <a:r>
              <a:rPr lang="en-US" sz="2133" dirty="0">
                <a:solidFill>
                  <a:prstClr val="white"/>
                </a:solidFill>
                <a:latin typeface="Calibri"/>
              </a:rPr>
              <a:t>Reviewing the Notes section of the slides for presenter tips and opportunities to engage the students.</a:t>
            </a:r>
          </a:p>
        </p:txBody>
      </p:sp>
    </p:spTree>
    <p:extLst>
      <p:ext uri="{BB962C8B-B14F-4D97-AF65-F5344CB8AC3E}">
        <p14:creationId xmlns:p14="http://schemas.microsoft.com/office/powerpoint/2010/main" val="131971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rot="466097">
            <a:off x="4105420" y="287682"/>
            <a:ext cx="3107049" cy="3141318"/>
          </a:xfrm>
          <a:custGeom>
            <a:avLst/>
            <a:gdLst/>
            <a:ahLst/>
            <a:cxnLst/>
            <a:rect l="l" t="t" r="r" b="b"/>
            <a:pathLst>
              <a:path w="4660574" h="4711977">
                <a:moveTo>
                  <a:pt x="0" y="0"/>
                </a:moveTo>
                <a:lnTo>
                  <a:pt x="4660574" y="0"/>
                </a:lnTo>
                <a:lnTo>
                  <a:pt x="4660574" y="4711977"/>
                </a:lnTo>
                <a:lnTo>
                  <a:pt x="0" y="47119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468572" y="3195009"/>
            <a:ext cx="2971779" cy="2977191"/>
          </a:xfrm>
          <a:custGeom>
            <a:avLst/>
            <a:gdLst/>
            <a:ahLst/>
            <a:cxnLst/>
            <a:rect l="l" t="t" r="r" b="b"/>
            <a:pathLst>
              <a:path w="4457668" h="4465787">
                <a:moveTo>
                  <a:pt x="0" y="0"/>
                </a:moveTo>
                <a:lnTo>
                  <a:pt x="4457668" y="0"/>
                </a:lnTo>
                <a:lnTo>
                  <a:pt x="4457668" y="4465787"/>
                </a:lnTo>
                <a:lnTo>
                  <a:pt x="0" y="4465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7898952" y="1801191"/>
            <a:ext cx="3513443" cy="1000274"/>
          </a:xfrm>
          <a:prstGeom prst="rect">
            <a:avLst/>
          </a:prstGeom>
        </p:spPr>
        <p:txBody>
          <a:bodyPr lIns="0" tIns="0" rIns="0" bIns="0" rtlCol="0" anchor="t">
            <a:spAutoFit/>
          </a:bodyPr>
          <a:lstStyle/>
          <a:p>
            <a:pPr defTabSz="609630">
              <a:lnSpc>
                <a:spcPts val="3920"/>
              </a:lnSpc>
            </a:pPr>
            <a:r>
              <a:rPr lang="en-US" sz="3267" dirty="0">
                <a:solidFill>
                  <a:srgbClr val="FFFFFF"/>
                </a:solidFill>
                <a:latin typeface="Permanent Marker"/>
                <a:ea typeface="Permanent Marker"/>
                <a:cs typeface="Permanent Marker"/>
                <a:sym typeface="Permanent Marker"/>
              </a:rPr>
              <a:t>This has allowed me to...</a:t>
            </a:r>
          </a:p>
        </p:txBody>
      </p:sp>
      <p:sp>
        <p:nvSpPr>
          <p:cNvPr id="7" name="TextBox 7"/>
          <p:cNvSpPr txBox="1"/>
          <p:nvPr/>
        </p:nvSpPr>
        <p:spPr>
          <a:xfrm>
            <a:off x="7898951" y="2932767"/>
            <a:ext cx="3503138" cy="2244204"/>
          </a:xfrm>
          <a:prstGeom prst="rect">
            <a:avLst/>
          </a:prstGeom>
        </p:spPr>
        <p:txBody>
          <a:bodyPr wrap="square" lIns="0" tIns="0" rIns="0" bIns="0" rtlCol="0" anchor="t">
            <a:spAutoFit/>
          </a:bodyPr>
          <a:lstStyle/>
          <a:p>
            <a:pPr marL="388638" lvl="1" indent="-194319" defTabSz="609630">
              <a:lnSpc>
                <a:spcPts val="2519"/>
              </a:lnSpc>
              <a:buFont typeface="Arial"/>
              <a:buChar char="•"/>
            </a:pPr>
            <a:r>
              <a:rPr lang="en-US" sz="2133" dirty="0">
                <a:solidFill>
                  <a:srgbClr val="FFFFFF"/>
                </a:solidFill>
                <a:latin typeface="DM Sans"/>
                <a:ea typeface="DM Sans"/>
                <a:cs typeface="DM Sans"/>
                <a:sym typeface="DM Sans"/>
              </a:rPr>
              <a:t>Share something you’re involved in that you’re passionate about</a:t>
            </a:r>
            <a:br>
              <a:rPr lang="en-US" sz="2133" dirty="0">
                <a:solidFill>
                  <a:srgbClr val="FFFFFF"/>
                </a:solidFill>
                <a:latin typeface="DM Sans"/>
                <a:ea typeface="DM Sans"/>
                <a:cs typeface="DM Sans"/>
                <a:sym typeface="DM Sans"/>
              </a:rPr>
            </a:br>
            <a:endParaRPr lang="en-US" sz="2133" dirty="0">
              <a:solidFill>
                <a:srgbClr val="FFFFFF"/>
              </a:solidFill>
              <a:latin typeface="DM Sans"/>
              <a:ea typeface="DM Sans"/>
              <a:cs typeface="DM Sans"/>
              <a:sym typeface="DM Sans"/>
            </a:endParaRPr>
          </a:p>
          <a:p>
            <a:pPr marL="388638" lvl="1" indent="-194319" defTabSz="609630">
              <a:lnSpc>
                <a:spcPts val="2519"/>
              </a:lnSpc>
              <a:buFont typeface="Arial"/>
              <a:buChar char="•"/>
            </a:pPr>
            <a:r>
              <a:rPr lang="en-US" sz="2133" dirty="0">
                <a:solidFill>
                  <a:srgbClr val="FFFFFF"/>
                </a:solidFill>
                <a:latin typeface="DM Sans"/>
                <a:ea typeface="DM Sans"/>
                <a:cs typeface="DM Sans"/>
                <a:sym typeface="DM Sans"/>
              </a:rPr>
              <a:t>Share things that being a CPA has afforded you the ability to do</a:t>
            </a:r>
          </a:p>
        </p:txBody>
      </p:sp>
      <p:sp>
        <p:nvSpPr>
          <p:cNvPr id="10" name="Rectangle 9">
            <a:extLst>
              <a:ext uri="{FF2B5EF4-FFF2-40B4-BE49-F238E27FC236}">
                <a16:creationId xmlns:a16="http://schemas.microsoft.com/office/drawing/2014/main" id="{A5E1760A-B48D-7E5E-A2F6-9369C10D0CBE}"/>
              </a:ext>
            </a:extLst>
          </p:cNvPr>
          <p:cNvSpPr/>
          <p:nvPr/>
        </p:nvSpPr>
        <p:spPr>
          <a:xfrm rot="21173947">
            <a:off x="1544249" y="1667988"/>
            <a:ext cx="4364736" cy="4364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9" name="Graphic 8" descr="Person with idea with solid fill">
            <a:extLst>
              <a:ext uri="{FF2B5EF4-FFF2-40B4-BE49-F238E27FC236}">
                <a16:creationId xmlns:a16="http://schemas.microsoft.com/office/drawing/2014/main" id="{8B3B681E-6D93-E276-1A95-416B00949F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80855">
            <a:off x="1498295" y="1844419"/>
            <a:ext cx="4419148" cy="44191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a:off x="167974" y="37042"/>
            <a:ext cx="5308977" cy="6651337"/>
          </a:xfrm>
          <a:custGeom>
            <a:avLst/>
            <a:gdLst/>
            <a:ahLst/>
            <a:cxnLst/>
            <a:rect l="l" t="t" r="r" b="b"/>
            <a:pathLst>
              <a:path w="7963465" h="9977006">
                <a:moveTo>
                  <a:pt x="0" y="0"/>
                </a:moveTo>
                <a:lnTo>
                  <a:pt x="7963465" y="0"/>
                </a:lnTo>
                <a:lnTo>
                  <a:pt x="7963465" y="9977007"/>
                </a:lnTo>
                <a:lnTo>
                  <a:pt x="0" y="9977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a:grpSpLocks noChangeAspect="1"/>
          </p:cNvGrpSpPr>
          <p:nvPr/>
        </p:nvGrpSpPr>
        <p:grpSpPr>
          <a:xfrm rot="-404511">
            <a:off x="962750" y="2472022"/>
            <a:ext cx="3972311" cy="2926269"/>
            <a:chOff x="0" y="0"/>
            <a:chExt cx="19050000" cy="14033500"/>
          </a:xfrm>
        </p:grpSpPr>
        <p:sp>
          <p:nvSpPr>
            <p:cNvPr id="4" name="Freeform 4"/>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6" name="TextBox 6"/>
          <p:cNvSpPr txBox="1"/>
          <p:nvPr/>
        </p:nvSpPr>
        <p:spPr>
          <a:xfrm>
            <a:off x="5093093" y="628400"/>
            <a:ext cx="6413107" cy="1516313"/>
          </a:xfrm>
          <a:prstGeom prst="rect">
            <a:avLst/>
          </a:prstGeom>
        </p:spPr>
        <p:txBody>
          <a:bodyPr lIns="0" tIns="0" rIns="0" bIns="0" rtlCol="0" anchor="t">
            <a:spAutoFit/>
          </a:bodyPr>
          <a:lstStyle/>
          <a:p>
            <a:pPr defTabSz="609630">
              <a:lnSpc>
                <a:spcPts val="6092"/>
              </a:lnSpc>
            </a:pPr>
            <a:r>
              <a:rPr lang="en-US" sz="4352">
                <a:solidFill>
                  <a:srgbClr val="3A5DAE"/>
                </a:solidFill>
                <a:latin typeface="Permanent Marker"/>
                <a:ea typeface="Permanent Marker"/>
                <a:cs typeface="Permanent Marker"/>
                <a:sym typeface="Permanent Marker"/>
              </a:rPr>
              <a:t>But before this I was in your shoes.</a:t>
            </a:r>
          </a:p>
        </p:txBody>
      </p:sp>
      <p:sp>
        <p:nvSpPr>
          <p:cNvPr id="7" name="TextBox 7"/>
          <p:cNvSpPr txBox="1"/>
          <p:nvPr/>
        </p:nvSpPr>
        <p:spPr>
          <a:xfrm>
            <a:off x="6096000" y="2434698"/>
            <a:ext cx="4505325" cy="554126"/>
          </a:xfrm>
          <a:prstGeom prst="rect">
            <a:avLst/>
          </a:prstGeom>
        </p:spPr>
        <p:txBody>
          <a:bodyPr wrap="square" lIns="0" tIns="0" rIns="0" bIns="0" rtlCol="0" anchor="t">
            <a:spAutoFit/>
          </a:bodyPr>
          <a:lstStyle/>
          <a:p>
            <a:pPr algn="ctr" defTabSz="609630">
              <a:lnSpc>
                <a:spcPts val="4620"/>
              </a:lnSpc>
            </a:pPr>
            <a:r>
              <a:rPr lang="en-US" sz="3299" dirty="0">
                <a:solidFill>
                  <a:srgbClr val="3A5DAE"/>
                </a:solidFill>
                <a:latin typeface="Canva Student Font"/>
                <a:ea typeface="Canva Student Font"/>
                <a:cs typeface="Canva Student Font"/>
                <a:sym typeface="Canva Student Font"/>
              </a:rPr>
              <a:t>Want to know what I did?</a:t>
            </a:r>
          </a:p>
        </p:txBody>
      </p:sp>
      <p:sp>
        <p:nvSpPr>
          <p:cNvPr id="8" name="TextBox 8"/>
          <p:cNvSpPr txBox="1"/>
          <p:nvPr/>
        </p:nvSpPr>
        <p:spPr>
          <a:xfrm>
            <a:off x="5806385" y="3311912"/>
            <a:ext cx="5979215" cy="1875835"/>
          </a:xfrm>
          <a:prstGeom prst="rect">
            <a:avLst/>
          </a:prstGeom>
        </p:spPr>
        <p:txBody>
          <a:bodyPr wrap="square" lIns="0" tIns="0" rIns="0" bIns="0" rtlCol="0" anchor="t">
            <a:spAutoFit/>
          </a:bodyPr>
          <a:lstStyle/>
          <a:p>
            <a:pPr marL="568562" lvl="1" indent="-284281" defTabSz="609630">
              <a:lnSpc>
                <a:spcPts val="3686"/>
              </a:lnSpc>
              <a:buFont typeface="Arial"/>
              <a:buChar char="•"/>
            </a:pPr>
            <a:r>
              <a:rPr lang="en-US" sz="2633" dirty="0">
                <a:solidFill>
                  <a:srgbClr val="3A5DAE"/>
                </a:solidFill>
                <a:latin typeface="DM Sans"/>
                <a:ea typeface="DM Sans"/>
                <a:cs typeface="DM Sans"/>
                <a:sym typeface="DM Sans"/>
              </a:rPr>
              <a:t>Share classes you took</a:t>
            </a:r>
          </a:p>
          <a:p>
            <a:pPr marL="568562" lvl="1" indent="-284281" defTabSz="609630">
              <a:lnSpc>
                <a:spcPts val="3686"/>
              </a:lnSpc>
              <a:buFont typeface="Arial"/>
              <a:buChar char="•"/>
            </a:pPr>
            <a:r>
              <a:rPr lang="en-US" sz="2633" dirty="0">
                <a:solidFill>
                  <a:srgbClr val="3A5DAE"/>
                </a:solidFill>
                <a:latin typeface="DM Sans"/>
                <a:ea typeface="DM Sans"/>
                <a:cs typeface="DM Sans"/>
                <a:sym typeface="DM Sans"/>
              </a:rPr>
              <a:t>Organizations you were a part of</a:t>
            </a:r>
          </a:p>
          <a:p>
            <a:pPr marL="568562" lvl="1" indent="-284281" defTabSz="609630">
              <a:lnSpc>
                <a:spcPts val="3686"/>
              </a:lnSpc>
              <a:buFont typeface="Arial"/>
              <a:buChar char="•"/>
            </a:pPr>
            <a:r>
              <a:rPr lang="en-US" sz="2633" dirty="0">
                <a:solidFill>
                  <a:srgbClr val="3A5DAE"/>
                </a:solidFill>
                <a:latin typeface="DM Sans"/>
                <a:ea typeface="DM Sans"/>
                <a:cs typeface="DM Sans"/>
                <a:sym typeface="DM Sans"/>
              </a:rPr>
              <a:t>Jobs you had before graduation</a:t>
            </a:r>
          </a:p>
          <a:p>
            <a:pPr marL="568562" lvl="1" indent="-284281" defTabSz="609630">
              <a:lnSpc>
                <a:spcPts val="3686"/>
              </a:lnSpc>
              <a:buFont typeface="Arial"/>
              <a:buChar char="•"/>
            </a:pPr>
            <a:r>
              <a:rPr lang="en-US" sz="2633" dirty="0">
                <a:solidFill>
                  <a:srgbClr val="3A5DAE"/>
                </a:solidFill>
                <a:latin typeface="DM Sans"/>
                <a:ea typeface="DM Sans"/>
                <a:cs typeface="DM Sans"/>
                <a:sym typeface="DM Sans"/>
              </a:rPr>
              <a:t>Volunteering opportunities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933466" y="382347"/>
            <a:ext cx="3602669" cy="1919240"/>
          </a:xfrm>
          <a:custGeom>
            <a:avLst/>
            <a:gdLst/>
            <a:ahLst/>
            <a:cxnLst/>
            <a:rect l="l" t="t" r="r" b="b"/>
            <a:pathLst>
              <a:path w="5404004" h="2878860">
                <a:moveTo>
                  <a:pt x="0" y="0"/>
                </a:moveTo>
                <a:lnTo>
                  <a:pt x="5404004" y="0"/>
                </a:lnTo>
                <a:lnTo>
                  <a:pt x="5404004" y="2878860"/>
                </a:lnTo>
                <a:lnTo>
                  <a:pt x="0" y="2878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34307" y="3222110"/>
            <a:ext cx="2454569" cy="633725"/>
            <a:chOff x="0" y="0"/>
            <a:chExt cx="4909138" cy="1267450"/>
          </a:xfrm>
        </p:grpSpPr>
        <p:sp>
          <p:nvSpPr>
            <p:cNvPr id="4" name="Freeform 4"/>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394710" y="132264"/>
              <a:ext cx="4119722" cy="1011046"/>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Canva Student Font"/>
                  <a:ea typeface="Canva Student Font"/>
                  <a:cs typeface="Canva Student Font"/>
                  <a:sym typeface="Canva Student Font"/>
                </a:rPr>
                <a:t>Education</a:t>
              </a:r>
            </a:p>
          </p:txBody>
        </p:sp>
      </p:grpSp>
      <p:grpSp>
        <p:nvGrpSpPr>
          <p:cNvPr id="6" name="Group 6"/>
          <p:cNvGrpSpPr/>
          <p:nvPr/>
        </p:nvGrpSpPr>
        <p:grpSpPr>
          <a:xfrm>
            <a:off x="3306748" y="3222110"/>
            <a:ext cx="2454569" cy="633725"/>
            <a:chOff x="0" y="0"/>
            <a:chExt cx="4909138" cy="1267450"/>
          </a:xfrm>
        </p:grpSpPr>
        <p:sp>
          <p:nvSpPr>
            <p:cNvPr id="7" name="Freeform 7"/>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394710" y="132264"/>
              <a:ext cx="4119722" cy="1011046"/>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Canva Student Font"/>
                  <a:ea typeface="Canva Student Font"/>
                  <a:cs typeface="Canva Student Font"/>
                  <a:sym typeface="Canva Student Font"/>
                </a:rPr>
                <a:t>Experience</a:t>
              </a:r>
            </a:p>
          </p:txBody>
        </p:sp>
      </p:grpSp>
      <p:grpSp>
        <p:nvGrpSpPr>
          <p:cNvPr id="9" name="Group 9"/>
          <p:cNvGrpSpPr/>
          <p:nvPr/>
        </p:nvGrpSpPr>
        <p:grpSpPr>
          <a:xfrm>
            <a:off x="6179190" y="3222110"/>
            <a:ext cx="2454569" cy="633725"/>
            <a:chOff x="0" y="0"/>
            <a:chExt cx="4909138" cy="1267450"/>
          </a:xfrm>
        </p:grpSpPr>
        <p:sp>
          <p:nvSpPr>
            <p:cNvPr id="10" name="Freeform 10"/>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94710" y="132264"/>
              <a:ext cx="4119722" cy="1011046"/>
            </a:xfrm>
            <a:prstGeom prst="rect">
              <a:avLst/>
            </a:prstGeom>
          </p:spPr>
          <p:txBody>
            <a:bodyPr lIns="0" tIns="0" rIns="0" bIns="0" rtlCol="0" anchor="t">
              <a:spAutoFit/>
            </a:bodyPr>
            <a:lstStyle/>
            <a:p>
              <a:pPr algn="ctr" defTabSz="609630">
                <a:lnSpc>
                  <a:spcPts val="4200"/>
                </a:lnSpc>
              </a:pPr>
              <a:r>
                <a:rPr lang="en-US" sz="3000">
                  <a:solidFill>
                    <a:srgbClr val="3A5DAE"/>
                  </a:solidFill>
                  <a:latin typeface="Canva Student Font"/>
                  <a:ea typeface="Canva Student Font"/>
                  <a:cs typeface="Canva Student Font"/>
                  <a:sym typeface="Canva Student Font"/>
                </a:rPr>
                <a:t>Ethics*</a:t>
              </a:r>
            </a:p>
          </p:txBody>
        </p:sp>
      </p:grpSp>
      <p:grpSp>
        <p:nvGrpSpPr>
          <p:cNvPr id="12" name="Group 12"/>
          <p:cNvGrpSpPr/>
          <p:nvPr/>
        </p:nvGrpSpPr>
        <p:grpSpPr>
          <a:xfrm>
            <a:off x="9051631" y="3222110"/>
            <a:ext cx="2454569" cy="633725"/>
            <a:chOff x="0" y="0"/>
            <a:chExt cx="4909138" cy="1267450"/>
          </a:xfrm>
        </p:grpSpPr>
        <p:sp>
          <p:nvSpPr>
            <p:cNvPr id="13" name="Freeform 13"/>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394710" y="132264"/>
              <a:ext cx="4119722" cy="1011046"/>
            </a:xfrm>
            <a:prstGeom prst="rect">
              <a:avLst/>
            </a:prstGeom>
          </p:spPr>
          <p:txBody>
            <a:bodyPr lIns="0" tIns="0" rIns="0" bIns="0" rtlCol="0" anchor="t">
              <a:spAutoFit/>
            </a:bodyPr>
            <a:lstStyle/>
            <a:p>
              <a:pPr algn="ctr" defTabSz="609630">
                <a:lnSpc>
                  <a:spcPts val="4200"/>
                </a:lnSpc>
              </a:pPr>
              <a:r>
                <a:rPr lang="en-US" sz="3000">
                  <a:solidFill>
                    <a:srgbClr val="3A5DAE"/>
                  </a:solidFill>
                  <a:latin typeface="Canva Student Font"/>
                  <a:ea typeface="Canva Student Font"/>
                  <a:cs typeface="Canva Student Font"/>
                  <a:sym typeface="Canva Student Font"/>
                </a:rPr>
                <a:t>Exam</a:t>
              </a:r>
            </a:p>
          </p:txBody>
        </p:sp>
      </p:grpSp>
      <p:sp>
        <p:nvSpPr>
          <p:cNvPr id="15" name="Freeform 15"/>
          <p:cNvSpPr/>
          <p:nvPr/>
        </p:nvSpPr>
        <p:spPr>
          <a:xfrm rot="1057085">
            <a:off x="4320261" y="-2451816"/>
            <a:ext cx="4752262" cy="2673147"/>
          </a:xfrm>
          <a:custGeom>
            <a:avLst/>
            <a:gdLst/>
            <a:ahLst/>
            <a:cxnLst/>
            <a:rect l="l" t="t" r="r" b="b"/>
            <a:pathLst>
              <a:path w="7128393" h="4009721">
                <a:moveTo>
                  <a:pt x="0" y="0"/>
                </a:moveTo>
                <a:lnTo>
                  <a:pt x="7128394" y="0"/>
                </a:lnTo>
                <a:lnTo>
                  <a:pt x="7128394" y="4009722"/>
                </a:lnTo>
                <a:lnTo>
                  <a:pt x="0" y="4009722"/>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434307" y="775970"/>
            <a:ext cx="8365831" cy="1175578"/>
          </a:xfrm>
          <a:prstGeom prst="rect">
            <a:avLst/>
          </a:prstGeom>
        </p:spPr>
        <p:txBody>
          <a:bodyPr lIns="0" tIns="0" rIns="0" bIns="0" rtlCol="0" anchor="t">
            <a:spAutoFit/>
          </a:bodyPr>
          <a:lstStyle/>
          <a:p>
            <a:pPr defTabSz="609630">
              <a:lnSpc>
                <a:spcPts val="4334"/>
              </a:lnSpc>
            </a:pPr>
            <a:r>
              <a:rPr lang="en-US" sz="4334">
                <a:solidFill>
                  <a:srgbClr val="3A5DAE"/>
                </a:solidFill>
                <a:latin typeface="Permanent Marker"/>
                <a:ea typeface="Permanent Marker"/>
                <a:cs typeface="Permanent Marker"/>
                <a:sym typeface="Permanent Marker"/>
              </a:rPr>
              <a:t>becoming a </a:t>
            </a:r>
          </a:p>
          <a:p>
            <a:pPr defTabSz="609630">
              <a:lnSpc>
                <a:spcPts val="4800"/>
              </a:lnSpc>
            </a:pPr>
            <a:r>
              <a:rPr lang="en-US" sz="4800">
                <a:solidFill>
                  <a:srgbClr val="3A5DAE"/>
                </a:solidFill>
                <a:latin typeface="Permanent Marker"/>
                <a:ea typeface="Permanent Marker"/>
                <a:cs typeface="Permanent Marker"/>
                <a:sym typeface="Permanent Marker"/>
              </a:rPr>
              <a:t>certified public accountant</a:t>
            </a:r>
          </a:p>
        </p:txBody>
      </p:sp>
      <p:sp>
        <p:nvSpPr>
          <p:cNvPr id="17" name="TextBox 17"/>
          <p:cNvSpPr txBox="1"/>
          <p:nvPr/>
        </p:nvSpPr>
        <p:spPr>
          <a:xfrm>
            <a:off x="2938467" y="3004609"/>
            <a:ext cx="318691" cy="733471"/>
          </a:xfrm>
          <a:prstGeom prst="rect">
            <a:avLst/>
          </a:prstGeom>
        </p:spPr>
        <p:txBody>
          <a:bodyPr lIns="0" tIns="0" rIns="0" bIns="0" rtlCol="0" anchor="t">
            <a:spAutoFit/>
          </a:bodyPr>
          <a:lstStyle/>
          <a:p>
            <a:pPr algn="ctr" defTabSz="609630">
              <a:lnSpc>
                <a:spcPts val="6067"/>
              </a:lnSpc>
              <a:spcBef>
                <a:spcPct val="0"/>
              </a:spcBef>
            </a:pPr>
            <a:r>
              <a:rPr lang="en-US" sz="4334">
                <a:solidFill>
                  <a:srgbClr val="000000"/>
                </a:solidFill>
                <a:latin typeface="Permanent Marker"/>
                <a:ea typeface="Permanent Marker"/>
                <a:cs typeface="Permanent Marker"/>
                <a:sym typeface="Permanent Marker"/>
              </a:rPr>
              <a:t>+</a:t>
            </a:r>
          </a:p>
        </p:txBody>
      </p:sp>
      <p:sp>
        <p:nvSpPr>
          <p:cNvPr id="18" name="TextBox 18"/>
          <p:cNvSpPr txBox="1"/>
          <p:nvPr/>
        </p:nvSpPr>
        <p:spPr>
          <a:xfrm>
            <a:off x="5812117" y="3004609"/>
            <a:ext cx="318691" cy="733471"/>
          </a:xfrm>
          <a:prstGeom prst="rect">
            <a:avLst/>
          </a:prstGeom>
        </p:spPr>
        <p:txBody>
          <a:bodyPr lIns="0" tIns="0" rIns="0" bIns="0" rtlCol="0" anchor="t">
            <a:spAutoFit/>
          </a:bodyPr>
          <a:lstStyle/>
          <a:p>
            <a:pPr algn="ctr" defTabSz="609630">
              <a:lnSpc>
                <a:spcPts val="6067"/>
              </a:lnSpc>
              <a:spcBef>
                <a:spcPct val="0"/>
              </a:spcBef>
            </a:pPr>
            <a:r>
              <a:rPr lang="en-US" sz="4334">
                <a:solidFill>
                  <a:srgbClr val="000000"/>
                </a:solidFill>
                <a:latin typeface="Permanent Marker"/>
                <a:ea typeface="Permanent Marker"/>
                <a:cs typeface="Permanent Marker"/>
                <a:sym typeface="Permanent Marker"/>
              </a:rPr>
              <a:t>+</a:t>
            </a:r>
          </a:p>
        </p:txBody>
      </p:sp>
      <p:sp>
        <p:nvSpPr>
          <p:cNvPr id="19" name="TextBox 19"/>
          <p:cNvSpPr txBox="1"/>
          <p:nvPr/>
        </p:nvSpPr>
        <p:spPr>
          <a:xfrm>
            <a:off x="8684559" y="3102302"/>
            <a:ext cx="318691" cy="733471"/>
          </a:xfrm>
          <a:prstGeom prst="rect">
            <a:avLst/>
          </a:prstGeom>
        </p:spPr>
        <p:txBody>
          <a:bodyPr lIns="0" tIns="0" rIns="0" bIns="0" rtlCol="0" anchor="t">
            <a:spAutoFit/>
          </a:bodyPr>
          <a:lstStyle/>
          <a:p>
            <a:pPr algn="ctr" defTabSz="609630">
              <a:lnSpc>
                <a:spcPts val="6067"/>
              </a:lnSpc>
              <a:spcBef>
                <a:spcPct val="0"/>
              </a:spcBef>
            </a:pPr>
            <a:r>
              <a:rPr lang="en-US" sz="4334">
                <a:solidFill>
                  <a:srgbClr val="000000"/>
                </a:solidFill>
                <a:latin typeface="Permanent Marker"/>
                <a:ea typeface="Permanent Marker"/>
                <a:cs typeface="Permanent Marker"/>
                <a:sym typeface="Permanent Marker"/>
              </a:rPr>
              <a:t>+</a:t>
            </a:r>
          </a:p>
        </p:txBody>
      </p:sp>
      <p:sp>
        <p:nvSpPr>
          <p:cNvPr id="20" name="TextBox 20"/>
          <p:cNvSpPr txBox="1"/>
          <p:nvPr/>
        </p:nvSpPr>
        <p:spPr>
          <a:xfrm>
            <a:off x="3301847" y="4032795"/>
            <a:ext cx="725324" cy="1637436"/>
          </a:xfrm>
          <a:prstGeom prst="rect">
            <a:avLst/>
          </a:prstGeom>
        </p:spPr>
        <p:txBody>
          <a:bodyPr lIns="0" tIns="0" rIns="0" bIns="0" rtlCol="0" anchor="t">
            <a:spAutoFit/>
          </a:bodyPr>
          <a:lstStyle/>
          <a:p>
            <a:pPr algn="ctr" defTabSz="609630">
              <a:lnSpc>
                <a:spcPts val="13621"/>
              </a:lnSpc>
              <a:spcBef>
                <a:spcPct val="0"/>
              </a:spcBef>
            </a:pPr>
            <a:r>
              <a:rPr lang="en-US" sz="9729">
                <a:solidFill>
                  <a:srgbClr val="000000"/>
                </a:solidFill>
                <a:latin typeface="Permanent Marker"/>
                <a:ea typeface="Permanent Marker"/>
                <a:cs typeface="Permanent Marker"/>
                <a:sym typeface="Permanent Marker"/>
              </a:rPr>
              <a:t>=</a:t>
            </a:r>
          </a:p>
        </p:txBody>
      </p:sp>
      <p:sp>
        <p:nvSpPr>
          <p:cNvPr id="21" name="TextBox 21"/>
          <p:cNvSpPr txBox="1"/>
          <p:nvPr/>
        </p:nvSpPr>
        <p:spPr>
          <a:xfrm>
            <a:off x="5548849" y="6525445"/>
            <a:ext cx="6490751" cy="183384"/>
          </a:xfrm>
          <a:prstGeom prst="rect">
            <a:avLst/>
          </a:prstGeom>
        </p:spPr>
        <p:txBody>
          <a:bodyPr wrap="square" lIns="0" tIns="0" rIns="0" bIns="0" rtlCol="0" anchor="t">
            <a:spAutoFit/>
          </a:bodyPr>
          <a:lstStyle/>
          <a:p>
            <a:pPr algn="ctr" defTabSz="609630">
              <a:lnSpc>
                <a:spcPts val="1493"/>
              </a:lnSpc>
            </a:pPr>
            <a:r>
              <a:rPr lang="en-US" sz="1067" dirty="0">
                <a:solidFill>
                  <a:srgbClr val="3A5DAE"/>
                </a:solidFill>
                <a:latin typeface="DM Sans"/>
                <a:ea typeface="DM Sans"/>
                <a:cs typeface="DM Sans"/>
                <a:sym typeface="DM Sans"/>
              </a:rPr>
              <a:t>*Certain states require a separate ethics assessment in addition to what is tested on the CPA Exam.</a:t>
            </a:r>
          </a:p>
        </p:txBody>
      </p:sp>
      <p:sp>
        <p:nvSpPr>
          <p:cNvPr id="22" name="TextBox 22"/>
          <p:cNvSpPr txBox="1"/>
          <p:nvPr/>
        </p:nvSpPr>
        <p:spPr>
          <a:xfrm>
            <a:off x="4993257" y="4032795"/>
            <a:ext cx="2413217" cy="1637436"/>
          </a:xfrm>
          <a:prstGeom prst="rect">
            <a:avLst/>
          </a:prstGeom>
        </p:spPr>
        <p:txBody>
          <a:bodyPr lIns="0" tIns="0" rIns="0" bIns="0" rtlCol="0" anchor="t">
            <a:spAutoFit/>
          </a:bodyPr>
          <a:lstStyle/>
          <a:p>
            <a:pPr algn="ctr" defTabSz="609630">
              <a:lnSpc>
                <a:spcPts val="13621"/>
              </a:lnSpc>
              <a:spcBef>
                <a:spcPct val="0"/>
              </a:spcBef>
            </a:pPr>
            <a:r>
              <a:rPr lang="en-US" sz="9729">
                <a:solidFill>
                  <a:srgbClr val="000000"/>
                </a:solidFill>
                <a:latin typeface="Permanent Marker"/>
                <a:ea typeface="Permanent Marker"/>
                <a:cs typeface="Permanent Marker"/>
                <a:sym typeface="Permanent Marker"/>
              </a:rPr>
              <a:t>CPA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685801" y="4104491"/>
            <a:ext cx="4780687" cy="613209"/>
            <a:chOff x="0" y="0"/>
            <a:chExt cx="9561374" cy="1226417"/>
          </a:xfrm>
        </p:grpSpPr>
        <p:sp>
          <p:nvSpPr>
            <p:cNvPr id="3" name="AutoShape 3"/>
            <p:cNvSpPr/>
            <p:nvPr/>
          </p:nvSpPr>
          <p:spPr>
            <a:xfrm>
              <a:off x="0" y="0"/>
              <a:ext cx="9561374" cy="1226417"/>
            </a:xfrm>
            <a:prstGeom prst="rect">
              <a:avLst/>
            </a:prstGeom>
            <a:solidFill>
              <a:srgbClr val="FFFFFF"/>
            </a:solidFill>
          </p:spPr>
          <p:txBody>
            <a:bodyPr/>
            <a:lstStyle/>
            <a:p>
              <a:pPr defTabSz="609630"/>
              <a:endParaRPr lang="en-US" sz="1200">
                <a:solidFill>
                  <a:prstClr val="black"/>
                </a:solidFill>
                <a:latin typeface="Calibri"/>
              </a:endParaRPr>
            </a:p>
          </p:txBody>
        </p:sp>
        <p:sp>
          <p:nvSpPr>
            <p:cNvPr id="4" name="TextBox 4"/>
            <p:cNvSpPr txBox="1"/>
            <p:nvPr/>
          </p:nvSpPr>
          <p:spPr>
            <a:xfrm>
              <a:off x="728220" y="226072"/>
              <a:ext cx="8104938" cy="733405"/>
            </a:xfrm>
            <a:prstGeom prst="rect">
              <a:avLst/>
            </a:prstGeom>
          </p:spPr>
          <p:txBody>
            <a:bodyPr lIns="0" tIns="0" rIns="0" bIns="0" rtlCol="0" anchor="t">
              <a:spAutoFit/>
            </a:bodyPr>
            <a:lstStyle/>
            <a:p>
              <a:pPr defTabSz="609630">
                <a:lnSpc>
                  <a:spcPts val="2987"/>
                </a:lnSpc>
              </a:pPr>
              <a:r>
                <a:rPr lang="en-US" sz="2133">
                  <a:solidFill>
                    <a:srgbClr val="3A5DAE"/>
                  </a:solidFill>
                  <a:latin typeface="DM Sans"/>
                  <a:ea typeface="DM Sans"/>
                  <a:cs typeface="DM Sans"/>
                  <a:sym typeface="DM Sans"/>
                </a:rPr>
                <a:t>Do you like puzzles?</a:t>
              </a:r>
            </a:p>
          </p:txBody>
        </p:sp>
      </p:grpSp>
      <p:grpSp>
        <p:nvGrpSpPr>
          <p:cNvPr id="5" name="Group 5"/>
          <p:cNvGrpSpPr/>
          <p:nvPr/>
        </p:nvGrpSpPr>
        <p:grpSpPr>
          <a:xfrm>
            <a:off x="685801" y="5145554"/>
            <a:ext cx="4780687" cy="613209"/>
            <a:chOff x="0" y="0"/>
            <a:chExt cx="9561374" cy="1226417"/>
          </a:xfrm>
        </p:grpSpPr>
        <p:sp>
          <p:nvSpPr>
            <p:cNvPr id="6" name="AutoShape 6"/>
            <p:cNvSpPr/>
            <p:nvPr/>
          </p:nvSpPr>
          <p:spPr>
            <a:xfrm>
              <a:off x="0" y="0"/>
              <a:ext cx="9561374" cy="1226417"/>
            </a:xfrm>
            <a:prstGeom prst="rect">
              <a:avLst/>
            </a:prstGeom>
            <a:solidFill>
              <a:srgbClr val="FFA300"/>
            </a:solidFill>
          </p:spPr>
          <p:txBody>
            <a:bodyPr/>
            <a:lstStyle/>
            <a:p>
              <a:pPr defTabSz="609630"/>
              <a:endParaRPr lang="en-US" sz="1200">
                <a:solidFill>
                  <a:prstClr val="black"/>
                </a:solidFill>
                <a:latin typeface="Calibri"/>
              </a:endParaRPr>
            </a:p>
          </p:txBody>
        </p:sp>
        <p:sp>
          <p:nvSpPr>
            <p:cNvPr id="7" name="TextBox 7"/>
            <p:cNvSpPr txBox="1"/>
            <p:nvPr/>
          </p:nvSpPr>
          <p:spPr>
            <a:xfrm>
              <a:off x="728220" y="226072"/>
              <a:ext cx="8104938" cy="733405"/>
            </a:xfrm>
            <a:prstGeom prst="rect">
              <a:avLst/>
            </a:prstGeom>
          </p:spPr>
          <p:txBody>
            <a:bodyPr lIns="0" tIns="0" rIns="0" bIns="0" rtlCol="0" anchor="t">
              <a:spAutoFit/>
            </a:bodyPr>
            <a:lstStyle/>
            <a:p>
              <a:pPr defTabSz="609630">
                <a:lnSpc>
                  <a:spcPts val="2987"/>
                </a:lnSpc>
              </a:pPr>
              <a:r>
                <a:rPr lang="en-US" sz="2133">
                  <a:solidFill>
                    <a:srgbClr val="FFFFFF"/>
                  </a:solidFill>
                  <a:latin typeface="DM Sans"/>
                  <a:ea typeface="DM Sans"/>
                  <a:cs typeface="DM Sans"/>
                  <a:sym typeface="DM Sans"/>
                </a:rPr>
                <a:t>Do you like technology?</a:t>
              </a:r>
            </a:p>
          </p:txBody>
        </p:sp>
      </p:grpSp>
      <p:grpSp>
        <p:nvGrpSpPr>
          <p:cNvPr id="8" name="Group 8"/>
          <p:cNvGrpSpPr/>
          <p:nvPr/>
        </p:nvGrpSpPr>
        <p:grpSpPr>
          <a:xfrm>
            <a:off x="6557419" y="4104491"/>
            <a:ext cx="4780687" cy="613209"/>
            <a:chOff x="0" y="0"/>
            <a:chExt cx="9561374" cy="1226417"/>
          </a:xfrm>
        </p:grpSpPr>
        <p:sp>
          <p:nvSpPr>
            <p:cNvPr id="9" name="AutoShape 9"/>
            <p:cNvSpPr/>
            <p:nvPr/>
          </p:nvSpPr>
          <p:spPr>
            <a:xfrm>
              <a:off x="0" y="0"/>
              <a:ext cx="9561374" cy="1226417"/>
            </a:xfrm>
            <a:prstGeom prst="rect">
              <a:avLst/>
            </a:prstGeom>
            <a:solidFill>
              <a:srgbClr val="EB04A3"/>
            </a:solidFill>
          </p:spPr>
          <p:txBody>
            <a:bodyPr/>
            <a:lstStyle/>
            <a:p>
              <a:pPr defTabSz="609630"/>
              <a:endParaRPr lang="en-US" sz="1200">
                <a:solidFill>
                  <a:prstClr val="black"/>
                </a:solidFill>
                <a:latin typeface="Calibri"/>
              </a:endParaRPr>
            </a:p>
          </p:txBody>
        </p:sp>
        <p:sp>
          <p:nvSpPr>
            <p:cNvPr id="10" name="TextBox 10"/>
            <p:cNvSpPr txBox="1"/>
            <p:nvPr/>
          </p:nvSpPr>
          <p:spPr>
            <a:xfrm>
              <a:off x="728220" y="226072"/>
              <a:ext cx="8104938" cy="733405"/>
            </a:xfrm>
            <a:prstGeom prst="rect">
              <a:avLst/>
            </a:prstGeom>
          </p:spPr>
          <p:txBody>
            <a:bodyPr lIns="0" tIns="0" rIns="0" bIns="0" rtlCol="0" anchor="t">
              <a:spAutoFit/>
            </a:bodyPr>
            <a:lstStyle/>
            <a:p>
              <a:pPr defTabSz="609630">
                <a:lnSpc>
                  <a:spcPts val="2987"/>
                </a:lnSpc>
              </a:pPr>
              <a:r>
                <a:rPr lang="en-US" sz="2133">
                  <a:solidFill>
                    <a:srgbClr val="FFFFFF"/>
                  </a:solidFill>
                  <a:latin typeface="DM Sans"/>
                  <a:ea typeface="DM Sans"/>
                  <a:cs typeface="DM Sans"/>
                  <a:sym typeface="DM Sans"/>
                </a:rPr>
                <a:t>Do you like working in teams?</a:t>
              </a:r>
            </a:p>
          </p:txBody>
        </p:sp>
      </p:grpSp>
      <p:grpSp>
        <p:nvGrpSpPr>
          <p:cNvPr id="11" name="Group 11"/>
          <p:cNvGrpSpPr/>
          <p:nvPr/>
        </p:nvGrpSpPr>
        <p:grpSpPr>
          <a:xfrm>
            <a:off x="6557419" y="5145554"/>
            <a:ext cx="4780687" cy="613209"/>
            <a:chOff x="0" y="0"/>
            <a:chExt cx="9561374" cy="1226417"/>
          </a:xfrm>
        </p:grpSpPr>
        <p:sp>
          <p:nvSpPr>
            <p:cNvPr id="12" name="AutoShape 12"/>
            <p:cNvSpPr/>
            <p:nvPr/>
          </p:nvSpPr>
          <p:spPr>
            <a:xfrm>
              <a:off x="0" y="0"/>
              <a:ext cx="9561374" cy="1226417"/>
            </a:xfrm>
            <a:prstGeom prst="rect">
              <a:avLst/>
            </a:prstGeom>
            <a:solidFill>
              <a:srgbClr val="D2FFE5"/>
            </a:solidFill>
          </p:spPr>
          <p:txBody>
            <a:bodyPr/>
            <a:lstStyle/>
            <a:p>
              <a:pPr defTabSz="609630"/>
              <a:endParaRPr lang="en-US" sz="1200">
                <a:solidFill>
                  <a:prstClr val="black"/>
                </a:solidFill>
                <a:latin typeface="Calibri"/>
              </a:endParaRPr>
            </a:p>
          </p:txBody>
        </p:sp>
        <p:sp>
          <p:nvSpPr>
            <p:cNvPr id="13" name="TextBox 13"/>
            <p:cNvSpPr txBox="1"/>
            <p:nvPr/>
          </p:nvSpPr>
          <p:spPr>
            <a:xfrm>
              <a:off x="728220" y="226072"/>
              <a:ext cx="8104938" cy="733405"/>
            </a:xfrm>
            <a:prstGeom prst="rect">
              <a:avLst/>
            </a:prstGeom>
          </p:spPr>
          <p:txBody>
            <a:bodyPr lIns="0" tIns="0" rIns="0" bIns="0" rtlCol="0" anchor="t">
              <a:spAutoFit/>
            </a:bodyPr>
            <a:lstStyle/>
            <a:p>
              <a:pPr defTabSz="609630">
                <a:lnSpc>
                  <a:spcPts val="2987"/>
                </a:lnSpc>
              </a:pPr>
              <a:r>
                <a:rPr lang="en-US" sz="2133">
                  <a:solidFill>
                    <a:srgbClr val="3A5DAE"/>
                  </a:solidFill>
                  <a:latin typeface="DM Sans"/>
                  <a:ea typeface="DM Sans"/>
                  <a:cs typeface="DM Sans"/>
                  <a:sym typeface="DM Sans"/>
                </a:rPr>
                <a:t>Do you like helping people?</a:t>
              </a:r>
            </a:p>
          </p:txBody>
        </p:sp>
      </p:grpSp>
      <p:sp>
        <p:nvSpPr>
          <p:cNvPr id="14" name="Freeform 14"/>
          <p:cNvSpPr/>
          <p:nvPr/>
        </p:nvSpPr>
        <p:spPr>
          <a:xfrm>
            <a:off x="8660549" y="760061"/>
            <a:ext cx="4876800" cy="266893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4880928" y="3765553"/>
            <a:ext cx="843083" cy="952147"/>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685800" y="774701"/>
            <a:ext cx="7172899" cy="2319096"/>
          </a:xfrm>
          <a:prstGeom prst="rect">
            <a:avLst/>
          </a:prstGeom>
        </p:spPr>
        <p:txBody>
          <a:bodyPr lIns="0" tIns="0" rIns="0" bIns="0" rtlCol="0" anchor="t">
            <a:spAutoFit/>
          </a:bodyPr>
          <a:lstStyle/>
          <a:p>
            <a:pPr defTabSz="609630">
              <a:lnSpc>
                <a:spcPts val="6000"/>
              </a:lnSpc>
            </a:pPr>
            <a:r>
              <a:rPr lang="en-US" sz="6000">
                <a:solidFill>
                  <a:srgbClr val="FFFFFF"/>
                </a:solidFill>
                <a:latin typeface="Permanent Marker"/>
                <a:ea typeface="Permanent Marker"/>
                <a:cs typeface="Permanent Marker"/>
                <a:sym typeface="Permanent Marker"/>
              </a:rPr>
              <a:t>do you have what it takes to become a cpa?</a:t>
            </a:r>
          </a:p>
        </p:txBody>
      </p:sp>
      <p:sp>
        <p:nvSpPr>
          <p:cNvPr id="17" name="Freeform 17"/>
          <p:cNvSpPr/>
          <p:nvPr/>
        </p:nvSpPr>
        <p:spPr>
          <a:xfrm>
            <a:off x="4880928" y="4806615"/>
            <a:ext cx="843083" cy="952147"/>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0791243" y="3811203"/>
            <a:ext cx="843083" cy="952147"/>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0791243" y="4806615"/>
            <a:ext cx="843083" cy="952147"/>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685800" y="755650"/>
            <a:ext cx="9734359" cy="560346"/>
          </a:xfrm>
          <a:prstGeom prst="rect">
            <a:avLst/>
          </a:prstGeom>
        </p:spPr>
        <p:txBody>
          <a:bodyPr lIns="0" tIns="0" rIns="0" bIns="0" rtlCol="0" anchor="t">
            <a:spAutoFit/>
          </a:bodyPr>
          <a:lstStyle/>
          <a:p>
            <a:pPr defTabSz="609630">
              <a:lnSpc>
                <a:spcPts val="4334"/>
              </a:lnSpc>
            </a:pPr>
            <a:r>
              <a:rPr lang="en-US" sz="4334">
                <a:solidFill>
                  <a:srgbClr val="492DA8"/>
                </a:solidFill>
                <a:latin typeface="Permanent Marker"/>
                <a:ea typeface="Permanent Marker"/>
                <a:cs typeface="Permanent Marker"/>
                <a:sym typeface="Permanent Marker"/>
              </a:rPr>
              <a:t>Action Steps to start today</a:t>
            </a:r>
          </a:p>
        </p:txBody>
      </p:sp>
      <p:sp>
        <p:nvSpPr>
          <p:cNvPr id="3" name="TextBox 3"/>
          <p:cNvSpPr txBox="1"/>
          <p:nvPr/>
        </p:nvSpPr>
        <p:spPr>
          <a:xfrm>
            <a:off x="685800" y="1784467"/>
            <a:ext cx="3273777" cy="342594"/>
          </a:xfrm>
          <a:prstGeom prst="rect">
            <a:avLst/>
          </a:prstGeom>
        </p:spPr>
        <p:txBody>
          <a:bodyPr lIns="0" tIns="0" rIns="0" bIns="0" rtlCol="0" anchor="t">
            <a:spAutoFit/>
          </a:bodyPr>
          <a:lstStyle/>
          <a:p>
            <a:pPr defTabSz="609630">
              <a:lnSpc>
                <a:spcPts val="2800"/>
              </a:lnSpc>
            </a:pPr>
            <a:r>
              <a:rPr lang="en-US" sz="2000" b="1">
                <a:solidFill>
                  <a:srgbClr val="000000"/>
                </a:solidFill>
                <a:latin typeface="DM Sans Bold"/>
                <a:ea typeface="DM Sans Bold"/>
                <a:cs typeface="DM Sans Bold"/>
                <a:sym typeface="DM Sans Bold"/>
              </a:rPr>
              <a:t>High School</a:t>
            </a:r>
          </a:p>
        </p:txBody>
      </p:sp>
      <p:graphicFrame>
        <p:nvGraphicFramePr>
          <p:cNvPr id="4" name="Table 4"/>
          <p:cNvGraphicFramePr>
            <a:graphicFrameLocks noGrp="1"/>
          </p:cNvGraphicFramePr>
          <p:nvPr/>
        </p:nvGraphicFramePr>
        <p:xfrm>
          <a:off x="685801" y="2315624"/>
          <a:ext cx="4760748" cy="3314401"/>
        </p:xfrm>
        <a:graphic>
          <a:graphicData uri="http://schemas.openxmlformats.org/drawingml/2006/table">
            <a:tbl>
              <a:tblPr/>
              <a:tblGrid>
                <a:gridCol w="901769">
                  <a:extLst>
                    <a:ext uri="{9D8B030D-6E8A-4147-A177-3AD203B41FA5}">
                      <a16:colId xmlns:a16="http://schemas.microsoft.com/office/drawing/2014/main" val="20000"/>
                    </a:ext>
                  </a:extLst>
                </a:gridCol>
                <a:gridCol w="3858979">
                  <a:extLst>
                    <a:ext uri="{9D8B030D-6E8A-4147-A177-3AD203B41FA5}">
                      <a16:colId xmlns:a16="http://schemas.microsoft.com/office/drawing/2014/main" val="20001"/>
                    </a:ext>
                  </a:extLst>
                </a:gridCol>
              </a:tblGrid>
              <a:tr h="531486">
                <a:tc>
                  <a:txBody>
                    <a:bodyPr/>
                    <a:lstStyle/>
                    <a:p>
                      <a:pPr algn="ctr">
                        <a:lnSpc>
                          <a:spcPts val="2800"/>
                        </a:lnSpc>
                        <a:defRPr/>
                      </a:pPr>
                      <a:r>
                        <a:rPr lang="en-US" sz="1300" b="1">
                          <a:solidFill>
                            <a:srgbClr val="000000"/>
                          </a:solidFill>
                          <a:latin typeface="DM Sans Bold"/>
                          <a:ea typeface="DM Sans Bold"/>
                          <a:cs typeface="DM Sans Bold"/>
                          <a:sym typeface="DM Sans Bold"/>
                        </a:rPr>
                        <a:t>Status</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1300" b="1">
                          <a:solidFill>
                            <a:srgbClr val="000000"/>
                          </a:solidFill>
                          <a:latin typeface="DM Sans Bold"/>
                          <a:ea typeface="DM Sans Bold"/>
                          <a:cs typeface="DM Sans Bold"/>
                          <a:sym typeface="DM Sans Bold"/>
                        </a:rPr>
                        <a:t>Task</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505872">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a:solidFill>
                            <a:srgbClr val="000000"/>
                          </a:solidFill>
                          <a:latin typeface="DM Sans"/>
                          <a:ea typeface="DM Sans"/>
                          <a:cs typeface="DM Sans"/>
                          <a:sym typeface="DM Sans"/>
                        </a:rPr>
                        <a:t>Take an accounting class if your school offers one</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17186">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a:solidFill>
                            <a:srgbClr val="000000"/>
                          </a:solidFill>
                          <a:latin typeface="DM Sans"/>
                          <a:ea typeface="DM Sans"/>
                          <a:cs typeface="DM Sans"/>
                          <a:sym typeface="DM Sans"/>
                        </a:rPr>
                        <a:t>Join a business club or organization (i.e., DECA, BPA, FBLA)</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05872">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a:solidFill>
                            <a:srgbClr val="000000"/>
                          </a:solidFill>
                          <a:latin typeface="DM Sans"/>
                          <a:ea typeface="DM Sans"/>
                          <a:cs typeface="DM Sans"/>
                          <a:sym typeface="DM Sans"/>
                        </a:rPr>
                        <a:t>Discuss accounting with a career counselor</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7186">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dirty="0">
                          <a:solidFill>
                            <a:srgbClr val="000000"/>
                          </a:solidFill>
                          <a:latin typeface="DM Sans"/>
                          <a:ea typeface="DM Sans"/>
                          <a:cs typeface="DM Sans"/>
                          <a:sym typeface="DM Sans"/>
                        </a:rPr>
                        <a:t>Ask the adults in your life if they know an accountant you can shadow for a day</a:t>
                      </a:r>
                      <a:endParaRPr lang="en-US" sz="700" dirty="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5" name="Freeform 5"/>
          <p:cNvSpPr/>
          <p:nvPr/>
        </p:nvSpPr>
        <p:spPr>
          <a:xfrm>
            <a:off x="1020927" y="2970771"/>
            <a:ext cx="227596" cy="227596"/>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661150" y="1822568"/>
            <a:ext cx="3273777" cy="307777"/>
          </a:xfrm>
          <a:prstGeom prst="rect">
            <a:avLst/>
          </a:prstGeom>
        </p:spPr>
        <p:txBody>
          <a:bodyPr lIns="0" tIns="0" rIns="0" bIns="0" rtlCol="0" anchor="t">
            <a:spAutoFit/>
          </a:bodyPr>
          <a:lstStyle/>
          <a:p>
            <a:pPr defTabSz="609630">
              <a:lnSpc>
                <a:spcPts val="2400"/>
              </a:lnSpc>
            </a:pPr>
            <a:r>
              <a:rPr lang="en-US" sz="2000" b="1">
                <a:solidFill>
                  <a:srgbClr val="000000"/>
                </a:solidFill>
                <a:latin typeface="DM Sans Bold"/>
                <a:ea typeface="DM Sans Bold"/>
                <a:cs typeface="DM Sans Bold"/>
                <a:sym typeface="DM Sans Bold"/>
              </a:rPr>
              <a:t>College</a:t>
            </a:r>
          </a:p>
        </p:txBody>
      </p:sp>
      <p:sp>
        <p:nvSpPr>
          <p:cNvPr id="7" name="Freeform 7"/>
          <p:cNvSpPr/>
          <p:nvPr/>
        </p:nvSpPr>
        <p:spPr>
          <a:xfrm>
            <a:off x="1020927" y="3594557"/>
            <a:ext cx="227596" cy="227596"/>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20927" y="4177753"/>
            <a:ext cx="227596" cy="227596"/>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20927" y="4763901"/>
            <a:ext cx="227596" cy="227596"/>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0758672" y="-415893"/>
            <a:ext cx="3525230" cy="1935672"/>
          </a:xfrm>
          <a:custGeom>
            <a:avLst/>
            <a:gdLst/>
            <a:ahLst/>
            <a:cxnLst/>
            <a:rect l="l" t="t" r="r" b="b"/>
            <a:pathLst>
              <a:path w="5287845" h="2903508">
                <a:moveTo>
                  <a:pt x="0" y="0"/>
                </a:moveTo>
                <a:lnTo>
                  <a:pt x="5287845" y="0"/>
                </a:lnTo>
                <a:lnTo>
                  <a:pt x="5287845" y="2903508"/>
                </a:lnTo>
                <a:lnTo>
                  <a:pt x="0" y="290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aphicFrame>
        <p:nvGraphicFramePr>
          <p:cNvPr id="11" name="Table 11"/>
          <p:cNvGraphicFramePr>
            <a:graphicFrameLocks noGrp="1"/>
          </p:cNvGraphicFramePr>
          <p:nvPr/>
        </p:nvGraphicFramePr>
        <p:xfrm>
          <a:off x="6661151" y="2315624"/>
          <a:ext cx="4760748" cy="3843855"/>
        </p:xfrm>
        <a:graphic>
          <a:graphicData uri="http://schemas.openxmlformats.org/drawingml/2006/table">
            <a:tbl>
              <a:tblPr/>
              <a:tblGrid>
                <a:gridCol w="901769">
                  <a:extLst>
                    <a:ext uri="{9D8B030D-6E8A-4147-A177-3AD203B41FA5}">
                      <a16:colId xmlns:a16="http://schemas.microsoft.com/office/drawing/2014/main" val="20000"/>
                    </a:ext>
                  </a:extLst>
                </a:gridCol>
                <a:gridCol w="3858979">
                  <a:extLst>
                    <a:ext uri="{9D8B030D-6E8A-4147-A177-3AD203B41FA5}">
                      <a16:colId xmlns:a16="http://schemas.microsoft.com/office/drawing/2014/main" val="20001"/>
                    </a:ext>
                  </a:extLst>
                </a:gridCol>
              </a:tblGrid>
              <a:tr h="530842">
                <a:tc>
                  <a:txBody>
                    <a:bodyPr/>
                    <a:lstStyle/>
                    <a:p>
                      <a:pPr algn="ctr">
                        <a:lnSpc>
                          <a:spcPts val="2800"/>
                        </a:lnSpc>
                        <a:defRPr/>
                      </a:pPr>
                      <a:r>
                        <a:rPr lang="en-US" sz="1300" b="1">
                          <a:solidFill>
                            <a:srgbClr val="000000"/>
                          </a:solidFill>
                          <a:latin typeface="DM Sans Bold"/>
                          <a:ea typeface="DM Sans Bold"/>
                          <a:cs typeface="DM Sans Bold"/>
                          <a:sym typeface="DM Sans Bold"/>
                        </a:rPr>
                        <a:t>Status</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1300" b="1">
                          <a:solidFill>
                            <a:srgbClr val="000000"/>
                          </a:solidFill>
                          <a:latin typeface="DM Sans Bold"/>
                          <a:ea typeface="DM Sans Bold"/>
                          <a:cs typeface="DM Sans Bold"/>
                          <a:sym typeface="DM Sans Bold"/>
                        </a:rPr>
                        <a:t>Task</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505259">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a:solidFill>
                            <a:srgbClr val="000000"/>
                          </a:solidFill>
                          <a:latin typeface="DM Sans"/>
                          <a:ea typeface="DM Sans"/>
                          <a:cs typeface="DM Sans"/>
                          <a:sym typeface="DM Sans"/>
                        </a:rPr>
                        <a:t>Take an accounting class</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05259">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a:solidFill>
                            <a:srgbClr val="000000"/>
                          </a:solidFill>
                          <a:latin typeface="DM Sans"/>
                          <a:ea typeface="DM Sans"/>
                          <a:cs typeface="DM Sans"/>
                          <a:sym typeface="DM Sans"/>
                        </a:rPr>
                        <a:t>Join an accounting club like Beta Alpha Psi</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6317">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a:solidFill>
                            <a:srgbClr val="000000"/>
                          </a:solidFill>
                          <a:latin typeface="DM Sans"/>
                          <a:ea typeface="DM Sans"/>
                          <a:cs typeface="DM Sans"/>
                          <a:sym typeface="DM Sans"/>
                        </a:rPr>
                        <a:t>Discuss accounting with a career counselor or academic advisor</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6317">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a:solidFill>
                            <a:srgbClr val="000000"/>
                          </a:solidFill>
                          <a:latin typeface="DM Sans"/>
                          <a:ea typeface="DM Sans"/>
                          <a:cs typeface="DM Sans"/>
                          <a:sym typeface="DM Sans"/>
                        </a:rPr>
                        <a:t>Find an accounting internship or a CPA you can shadow for a day</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05259">
                <a:tc>
                  <a:txBody>
                    <a:bodyPr/>
                    <a:lstStyle/>
                    <a:p>
                      <a:pPr algn="ctr">
                        <a:lnSpc>
                          <a:spcPts val="2191"/>
                        </a:lnSpc>
                        <a:defRPr/>
                      </a:pP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200">
                          <a:solidFill>
                            <a:srgbClr val="000000"/>
                          </a:solidFill>
                          <a:latin typeface="DM Sans"/>
                          <a:ea typeface="DM Sans"/>
                          <a:cs typeface="DM Sans"/>
                          <a:sym typeface="DM Sans"/>
                        </a:rPr>
                        <a:t>Get involved with your local state CPA society</a:t>
                      </a:r>
                      <a:endParaRPr lang="en-US" sz="700"/>
                    </a:p>
                  </a:txBody>
                  <a:tcPr marL="124265" marR="124265" marT="124265" marB="124265"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2" name="Freeform 12"/>
          <p:cNvSpPr/>
          <p:nvPr/>
        </p:nvSpPr>
        <p:spPr>
          <a:xfrm>
            <a:off x="6996277" y="2970771"/>
            <a:ext cx="227596" cy="227596"/>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996277" y="3459423"/>
            <a:ext cx="227596" cy="227596"/>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6996277" y="4055250"/>
            <a:ext cx="227596" cy="227596"/>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6996277" y="4763901"/>
            <a:ext cx="227596" cy="227596"/>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6996277" y="5436604"/>
            <a:ext cx="227596" cy="227596"/>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545247" y="251264"/>
            <a:ext cx="5954887" cy="1639723"/>
          </a:xfrm>
          <a:custGeom>
            <a:avLst/>
            <a:gdLst/>
            <a:ahLst/>
            <a:cxnLst/>
            <a:rect l="l" t="t" r="r" b="b"/>
            <a:pathLst>
              <a:path w="8932330" h="2459584">
                <a:moveTo>
                  <a:pt x="0" y="0"/>
                </a:moveTo>
                <a:lnTo>
                  <a:pt x="8932330" y="0"/>
                </a:lnTo>
                <a:lnTo>
                  <a:pt x="8932330" y="2459583"/>
                </a:lnTo>
                <a:lnTo>
                  <a:pt x="0" y="2459583"/>
                </a:lnTo>
                <a:lnTo>
                  <a:pt x="0" y="0"/>
                </a:lnTo>
                <a:close/>
              </a:path>
            </a:pathLst>
          </a:custGeom>
          <a:blipFill>
            <a:blip r:embed="rId3">
              <a:extLst>
                <a:ext uri="{96DAC541-7B7A-43D3-8B79-37D633B846F1}">
                  <asvg:svgBlip xmlns:asvg="http://schemas.microsoft.com/office/drawing/2016/SVG/main" r:embed="rId4"/>
                </a:ext>
              </a:extLst>
            </a:blip>
            <a:stretch>
              <a:fillRect r="-836" b="-48477"/>
            </a:stretch>
          </a:blipFill>
        </p:spPr>
        <p:txBody>
          <a:bodyPr/>
          <a:lstStyle/>
          <a:p>
            <a:pPr defTabSz="609630"/>
            <a:endParaRPr lang="en-US" sz="1200">
              <a:solidFill>
                <a:prstClr val="black"/>
              </a:solidFill>
              <a:latin typeface="Calibri"/>
            </a:endParaRPr>
          </a:p>
        </p:txBody>
      </p:sp>
      <p:sp>
        <p:nvSpPr>
          <p:cNvPr id="19" name="Rectangle 18">
            <a:extLst>
              <a:ext uri="{FF2B5EF4-FFF2-40B4-BE49-F238E27FC236}">
                <a16:creationId xmlns:a16="http://schemas.microsoft.com/office/drawing/2014/main" id="{D03B0E40-4525-F17B-A867-51152FC439EB}"/>
              </a:ext>
            </a:extLst>
          </p:cNvPr>
          <p:cNvSpPr/>
          <p:nvPr/>
        </p:nvSpPr>
        <p:spPr>
          <a:xfrm>
            <a:off x="8008620" y="251264"/>
            <a:ext cx="3497580" cy="3497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6" name="Group 6"/>
          <p:cNvGrpSpPr/>
          <p:nvPr/>
        </p:nvGrpSpPr>
        <p:grpSpPr>
          <a:xfrm>
            <a:off x="1132347" y="2350683"/>
            <a:ext cx="4780687" cy="834612"/>
            <a:chOff x="0" y="0"/>
            <a:chExt cx="9561374" cy="1669224"/>
          </a:xfrm>
        </p:grpSpPr>
        <p:sp>
          <p:nvSpPr>
            <p:cNvPr id="7" name="AutoShape 7"/>
            <p:cNvSpPr/>
            <p:nvPr/>
          </p:nvSpPr>
          <p:spPr>
            <a:xfrm>
              <a:off x="0" y="0"/>
              <a:ext cx="9561374" cy="1669224"/>
            </a:xfrm>
            <a:prstGeom prst="rect">
              <a:avLst/>
            </a:pr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728220" y="552354"/>
              <a:ext cx="8104938" cy="564514"/>
            </a:xfrm>
            <a:prstGeom prst="rect">
              <a:avLst/>
            </a:prstGeom>
          </p:spPr>
          <p:txBody>
            <a:bodyPr lIns="0" tIns="0" rIns="0" bIns="0" rtlCol="0" anchor="t">
              <a:spAutoFit/>
            </a:bodyPr>
            <a:lstStyle/>
            <a:p>
              <a:pPr algn="ctr" defTabSz="609630">
                <a:lnSpc>
                  <a:spcPts val="2333"/>
                </a:lnSpc>
              </a:pPr>
              <a:r>
                <a:rPr lang="en-US" sz="1666" dirty="0">
                  <a:solidFill>
                    <a:srgbClr val="492DA8"/>
                  </a:solidFill>
                  <a:latin typeface="DM Sans"/>
                  <a:ea typeface="DM Sans"/>
                  <a:cs typeface="DM Sans"/>
                  <a:sym typeface="DM Sans"/>
                </a:rPr>
                <a:t>Learn about becoming a CPA in Texas!</a:t>
              </a:r>
            </a:p>
          </p:txBody>
        </p:sp>
      </p:grpSp>
      <p:grpSp>
        <p:nvGrpSpPr>
          <p:cNvPr id="9" name="Group 9"/>
          <p:cNvGrpSpPr/>
          <p:nvPr/>
        </p:nvGrpSpPr>
        <p:grpSpPr>
          <a:xfrm>
            <a:off x="1132347" y="3391747"/>
            <a:ext cx="4780687" cy="834612"/>
            <a:chOff x="0" y="0"/>
            <a:chExt cx="9561374" cy="1669224"/>
          </a:xfrm>
        </p:grpSpPr>
        <p:sp>
          <p:nvSpPr>
            <p:cNvPr id="10" name="AutoShape 10"/>
            <p:cNvSpPr/>
            <p:nvPr/>
          </p:nvSpPr>
          <p:spPr>
            <a:xfrm>
              <a:off x="0" y="0"/>
              <a:ext cx="9561374" cy="1669224"/>
            </a:xfrm>
            <a:prstGeom prst="rect">
              <a:avLst/>
            </a:prstGeom>
            <a:solidFill>
              <a:srgbClr val="D2FFE5"/>
            </a:solidFill>
          </p:spPr>
          <p:txBody>
            <a:bodyPr/>
            <a:lstStyle/>
            <a:p>
              <a:pPr defTabSz="609630"/>
              <a:endParaRPr lang="en-US" sz="1200">
                <a:solidFill>
                  <a:prstClr val="black"/>
                </a:solidFill>
                <a:latin typeface="Calibri"/>
              </a:endParaRPr>
            </a:p>
          </p:txBody>
        </p:sp>
        <p:sp>
          <p:nvSpPr>
            <p:cNvPr id="11" name="TextBox 11"/>
            <p:cNvSpPr txBox="1"/>
            <p:nvPr/>
          </p:nvSpPr>
          <p:spPr>
            <a:xfrm>
              <a:off x="728216" y="617050"/>
              <a:ext cx="8104938" cy="676982"/>
            </a:xfrm>
            <a:prstGeom prst="rect">
              <a:avLst/>
            </a:prstGeom>
          </p:spPr>
          <p:txBody>
            <a:bodyPr lIns="0" tIns="0" rIns="0" bIns="0" rtlCol="0" anchor="t">
              <a:spAutoFit/>
            </a:bodyPr>
            <a:lstStyle/>
            <a:p>
              <a:pPr algn="ctr" defTabSz="609630">
                <a:lnSpc>
                  <a:spcPts val="2333"/>
                </a:lnSpc>
              </a:pPr>
              <a:r>
                <a:rPr lang="en-US" sz="3200" dirty="0" err="1">
                  <a:solidFill>
                    <a:srgbClr val="492DA8"/>
                  </a:solidFill>
                  <a:latin typeface="DM Sans"/>
                  <a:ea typeface="DM Sans"/>
                  <a:cs typeface="DM Sans"/>
                  <a:sym typeface="DM Sans"/>
                </a:rPr>
                <a:t>futuretx.cpa</a:t>
              </a:r>
              <a:endParaRPr lang="en-US" sz="3200" dirty="0">
                <a:solidFill>
                  <a:srgbClr val="492DA8"/>
                </a:solidFill>
                <a:latin typeface="DM Sans"/>
                <a:ea typeface="DM Sans"/>
                <a:cs typeface="DM Sans"/>
                <a:sym typeface="DM Sans"/>
              </a:endParaRPr>
            </a:p>
          </p:txBody>
        </p:sp>
      </p:grpSp>
      <p:grpSp>
        <p:nvGrpSpPr>
          <p:cNvPr id="12" name="Group 12"/>
          <p:cNvGrpSpPr/>
          <p:nvPr/>
        </p:nvGrpSpPr>
        <p:grpSpPr>
          <a:xfrm>
            <a:off x="1132347" y="4432809"/>
            <a:ext cx="4780687" cy="834612"/>
            <a:chOff x="0" y="0"/>
            <a:chExt cx="9561374" cy="1669224"/>
          </a:xfrm>
        </p:grpSpPr>
        <p:sp>
          <p:nvSpPr>
            <p:cNvPr id="13" name="AutoShape 13"/>
            <p:cNvSpPr/>
            <p:nvPr/>
          </p:nvSpPr>
          <p:spPr>
            <a:xfrm>
              <a:off x="0" y="0"/>
              <a:ext cx="9561374" cy="1669224"/>
            </a:xfrm>
            <a:prstGeom prst="rect">
              <a:avLst/>
            </a:prstGeom>
            <a:solidFill>
              <a:srgbClr val="3A5DAE"/>
            </a:solidFill>
          </p:spPr>
          <p:txBody>
            <a:bodyPr/>
            <a:lstStyle/>
            <a:p>
              <a:pPr defTabSz="609630"/>
              <a:endParaRPr lang="en-US" sz="1200">
                <a:solidFill>
                  <a:prstClr val="black"/>
                </a:solidFill>
                <a:latin typeface="Calibri"/>
              </a:endParaRPr>
            </a:p>
          </p:txBody>
        </p:sp>
        <p:sp>
          <p:nvSpPr>
            <p:cNvPr id="14" name="TextBox 14"/>
            <p:cNvSpPr txBox="1"/>
            <p:nvPr/>
          </p:nvSpPr>
          <p:spPr>
            <a:xfrm>
              <a:off x="728216" y="565682"/>
              <a:ext cx="8104938" cy="676982"/>
            </a:xfrm>
            <a:prstGeom prst="rect">
              <a:avLst/>
            </a:prstGeom>
          </p:spPr>
          <p:txBody>
            <a:bodyPr lIns="0" tIns="0" rIns="0" bIns="0" rtlCol="0" anchor="t">
              <a:spAutoFit/>
            </a:bodyPr>
            <a:lstStyle/>
            <a:p>
              <a:pPr algn="ctr" defTabSz="609630">
                <a:lnSpc>
                  <a:spcPts val="2333"/>
                </a:lnSpc>
              </a:pPr>
              <a:r>
                <a:rPr lang="en-US" sz="3200" dirty="0">
                  <a:solidFill>
                    <a:srgbClr val="FFFFFF"/>
                  </a:solidFill>
                  <a:latin typeface="DM Sans"/>
                  <a:ea typeface="DM Sans"/>
                  <a:cs typeface="DM Sans"/>
                  <a:sym typeface="DM Sans"/>
                </a:rPr>
                <a:t>thiswaytocpa.com</a:t>
              </a:r>
            </a:p>
          </p:txBody>
        </p:sp>
      </p:grpSp>
      <p:sp>
        <p:nvSpPr>
          <p:cNvPr id="18" name="Freeform 18"/>
          <p:cNvSpPr/>
          <p:nvPr/>
        </p:nvSpPr>
        <p:spPr>
          <a:xfrm>
            <a:off x="7315200" y="4226359"/>
            <a:ext cx="4876800" cy="2668939"/>
          </a:xfrm>
          <a:custGeom>
            <a:avLst/>
            <a:gdLst/>
            <a:ahLst/>
            <a:cxnLst/>
            <a:rect l="l" t="t" r="r" b="b"/>
            <a:pathLst>
              <a:path w="7315200" h="4003409">
                <a:moveTo>
                  <a:pt x="0" y="0"/>
                </a:moveTo>
                <a:lnTo>
                  <a:pt x="7315200" y="0"/>
                </a:lnTo>
                <a:lnTo>
                  <a:pt x="7315200" y="4003410"/>
                </a:lnTo>
                <a:lnTo>
                  <a:pt x="0" y="4003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4" name="Picture 3" descr="A black and white logo&#10;&#10;Description automatically generated">
            <a:extLst>
              <a:ext uri="{FF2B5EF4-FFF2-40B4-BE49-F238E27FC236}">
                <a16:creationId xmlns:a16="http://schemas.microsoft.com/office/drawing/2014/main" id="{81FE4725-5215-D6E6-8BB0-C42EA1AEDB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1025" y="5308922"/>
            <a:ext cx="2514729" cy="1397072"/>
          </a:xfrm>
          <a:prstGeom prst="rect">
            <a:avLst/>
          </a:prstGeom>
        </p:spPr>
      </p:pic>
      <p:pic>
        <p:nvPicPr>
          <p:cNvPr id="21" name="Picture 20" descr="A qr code on a white background&#10;&#10;Description automatically generated">
            <a:extLst>
              <a:ext uri="{FF2B5EF4-FFF2-40B4-BE49-F238E27FC236}">
                <a16:creationId xmlns:a16="http://schemas.microsoft.com/office/drawing/2014/main" id="{EAE7FB1A-3E4E-51F5-2815-A4E8E2F33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8168" y="444622"/>
            <a:ext cx="3110864" cy="3110864"/>
          </a:xfrm>
          <a:prstGeom prst="rect">
            <a:avLst/>
          </a:prstGeom>
        </p:spPr>
      </p:pic>
      <p:sp>
        <p:nvSpPr>
          <p:cNvPr id="22" name="TextBox 21">
            <a:extLst>
              <a:ext uri="{FF2B5EF4-FFF2-40B4-BE49-F238E27FC236}">
                <a16:creationId xmlns:a16="http://schemas.microsoft.com/office/drawing/2014/main" id="{9AF6A52B-81DD-E2A6-2503-451B2CACCBBD}"/>
              </a:ext>
            </a:extLst>
          </p:cNvPr>
          <p:cNvSpPr txBox="1"/>
          <p:nvPr/>
        </p:nvSpPr>
        <p:spPr>
          <a:xfrm>
            <a:off x="1714457" y="529439"/>
            <a:ext cx="3497580" cy="1200329"/>
          </a:xfrm>
          <a:prstGeom prst="rect">
            <a:avLst/>
          </a:prstGeom>
          <a:noFill/>
        </p:spPr>
        <p:txBody>
          <a:bodyPr wrap="square" rtlCol="0">
            <a:spAutoFit/>
          </a:bodyPr>
          <a:lstStyle/>
          <a:p>
            <a:r>
              <a:rPr lang="en-US" sz="3600" b="1" dirty="0">
                <a:solidFill>
                  <a:schemeClr val="bg1"/>
                </a:solidFill>
                <a:latin typeface="DM Sans" pitchFamily="2" charset="0"/>
              </a:rPr>
              <a:t>Want to learn more?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6573054" y="2553928"/>
            <a:ext cx="4780687" cy="834612"/>
            <a:chOff x="0" y="0"/>
            <a:chExt cx="9561374" cy="1669224"/>
          </a:xfrm>
        </p:grpSpPr>
        <p:sp>
          <p:nvSpPr>
            <p:cNvPr id="3" name="AutoShape 3"/>
            <p:cNvSpPr/>
            <p:nvPr/>
          </p:nvSpPr>
          <p:spPr>
            <a:xfrm>
              <a:off x="0" y="0"/>
              <a:ext cx="9561374" cy="1669224"/>
            </a:xfrm>
            <a:prstGeom prst="rect">
              <a:avLst/>
            </a:prstGeom>
            <a:solidFill>
              <a:srgbClr val="FFFFFF"/>
            </a:solidFill>
          </p:spPr>
          <p:txBody>
            <a:bodyPr/>
            <a:lstStyle/>
            <a:p>
              <a:pPr defTabSz="609630"/>
              <a:endParaRPr lang="en-US" sz="1200">
                <a:solidFill>
                  <a:prstClr val="black"/>
                </a:solidFill>
                <a:latin typeface="Calibri"/>
              </a:endParaRPr>
            </a:p>
          </p:txBody>
        </p:sp>
        <p:sp>
          <p:nvSpPr>
            <p:cNvPr id="4" name="TextBox 4"/>
            <p:cNvSpPr txBox="1"/>
            <p:nvPr/>
          </p:nvSpPr>
          <p:spPr>
            <a:xfrm>
              <a:off x="728220" y="245120"/>
              <a:ext cx="8104938" cy="1154418"/>
            </a:xfrm>
            <a:prstGeom prst="rect">
              <a:avLst/>
            </a:prstGeom>
          </p:spPr>
          <p:txBody>
            <a:bodyPr lIns="0" tIns="0" rIns="0" bIns="0" rtlCol="0" anchor="t">
              <a:spAutoFit/>
            </a:bodyPr>
            <a:lstStyle/>
            <a:p>
              <a:pPr algn="ctr" defTabSz="609630">
                <a:lnSpc>
                  <a:spcPts val="2333"/>
                </a:lnSpc>
              </a:pPr>
              <a:r>
                <a:rPr lang="en-US" sz="1666">
                  <a:solidFill>
                    <a:srgbClr val="492DA8"/>
                  </a:solidFill>
                  <a:latin typeface="DM Sans"/>
                  <a:ea typeface="DM Sans"/>
                  <a:cs typeface="DM Sans"/>
                  <a:sym typeface="DM Sans"/>
                </a:rPr>
                <a:t>Hear more about different careers</a:t>
              </a:r>
            </a:p>
            <a:p>
              <a:pPr algn="ctr" defTabSz="609630">
                <a:lnSpc>
                  <a:spcPts val="2333"/>
                </a:lnSpc>
              </a:pPr>
              <a:r>
                <a:rPr lang="en-US" sz="1666">
                  <a:solidFill>
                    <a:srgbClr val="492DA8"/>
                  </a:solidFill>
                  <a:latin typeface="DM Sans"/>
                  <a:ea typeface="DM Sans"/>
                  <a:cs typeface="DM Sans"/>
                  <a:sym typeface="DM Sans"/>
                </a:rPr>
                <a:t>you can have as a CPA.</a:t>
              </a:r>
            </a:p>
          </p:txBody>
        </p:sp>
      </p:grpSp>
      <p:grpSp>
        <p:nvGrpSpPr>
          <p:cNvPr id="5" name="Group 5"/>
          <p:cNvGrpSpPr/>
          <p:nvPr/>
        </p:nvGrpSpPr>
        <p:grpSpPr>
          <a:xfrm>
            <a:off x="6573054" y="3594991"/>
            <a:ext cx="4780687" cy="834612"/>
            <a:chOff x="0" y="0"/>
            <a:chExt cx="9561374" cy="1669224"/>
          </a:xfrm>
        </p:grpSpPr>
        <p:sp>
          <p:nvSpPr>
            <p:cNvPr id="6" name="AutoShape 6"/>
            <p:cNvSpPr/>
            <p:nvPr/>
          </p:nvSpPr>
          <p:spPr>
            <a:xfrm>
              <a:off x="0" y="0"/>
              <a:ext cx="9561374" cy="1669224"/>
            </a:xfrm>
            <a:prstGeom prst="rect">
              <a:avLst/>
            </a:prstGeom>
            <a:solidFill>
              <a:srgbClr val="D2FFE5"/>
            </a:solidFill>
          </p:spPr>
          <p:txBody>
            <a:bodyPr/>
            <a:lstStyle/>
            <a:p>
              <a:pPr defTabSz="609630"/>
              <a:endParaRPr lang="en-US" sz="1200">
                <a:solidFill>
                  <a:prstClr val="black"/>
                </a:solidFill>
                <a:latin typeface="Calibri"/>
              </a:endParaRPr>
            </a:p>
          </p:txBody>
        </p:sp>
        <p:sp>
          <p:nvSpPr>
            <p:cNvPr id="7" name="TextBox 7"/>
            <p:cNvSpPr txBox="1"/>
            <p:nvPr/>
          </p:nvSpPr>
          <p:spPr>
            <a:xfrm>
              <a:off x="728220" y="245120"/>
              <a:ext cx="8104938" cy="1154418"/>
            </a:xfrm>
            <a:prstGeom prst="rect">
              <a:avLst/>
            </a:prstGeom>
          </p:spPr>
          <p:txBody>
            <a:bodyPr lIns="0" tIns="0" rIns="0" bIns="0" rtlCol="0" anchor="t">
              <a:spAutoFit/>
            </a:bodyPr>
            <a:lstStyle/>
            <a:p>
              <a:pPr algn="ctr" defTabSz="609630">
                <a:lnSpc>
                  <a:spcPts val="2333"/>
                </a:lnSpc>
              </a:pPr>
              <a:r>
                <a:rPr lang="en-US" sz="1666">
                  <a:solidFill>
                    <a:srgbClr val="492DA8"/>
                  </a:solidFill>
                  <a:latin typeface="DM Sans"/>
                  <a:ea typeface="DM Sans"/>
                  <a:cs typeface="DM Sans"/>
                  <a:sym typeface="DM Sans"/>
                </a:rPr>
                <a:t>Apply for scholarships to help</a:t>
              </a:r>
            </a:p>
            <a:p>
              <a:pPr algn="ctr" defTabSz="609630">
                <a:lnSpc>
                  <a:spcPts val="2333"/>
                </a:lnSpc>
              </a:pPr>
              <a:r>
                <a:rPr lang="en-US" sz="1666">
                  <a:solidFill>
                    <a:srgbClr val="492DA8"/>
                  </a:solidFill>
                  <a:latin typeface="DM Sans"/>
                  <a:ea typeface="DM Sans"/>
                  <a:cs typeface="DM Sans"/>
                  <a:sym typeface="DM Sans"/>
                </a:rPr>
                <a:t>pay for college.</a:t>
              </a:r>
            </a:p>
          </p:txBody>
        </p:sp>
      </p:grpSp>
      <p:grpSp>
        <p:nvGrpSpPr>
          <p:cNvPr id="8" name="Group 8"/>
          <p:cNvGrpSpPr/>
          <p:nvPr/>
        </p:nvGrpSpPr>
        <p:grpSpPr>
          <a:xfrm>
            <a:off x="6573054" y="4636054"/>
            <a:ext cx="4780687" cy="834612"/>
            <a:chOff x="0" y="0"/>
            <a:chExt cx="9561374" cy="1669224"/>
          </a:xfrm>
        </p:grpSpPr>
        <p:sp>
          <p:nvSpPr>
            <p:cNvPr id="9" name="AutoShape 9"/>
            <p:cNvSpPr/>
            <p:nvPr/>
          </p:nvSpPr>
          <p:spPr>
            <a:xfrm>
              <a:off x="0" y="0"/>
              <a:ext cx="9561374" cy="1669224"/>
            </a:xfrm>
            <a:prstGeom prst="rect">
              <a:avLst/>
            </a:prstGeom>
            <a:solidFill>
              <a:srgbClr val="3A5DAE"/>
            </a:solidFill>
          </p:spPr>
          <p:txBody>
            <a:bodyPr/>
            <a:lstStyle/>
            <a:p>
              <a:pPr defTabSz="609630"/>
              <a:endParaRPr lang="en-US" sz="1200">
                <a:solidFill>
                  <a:prstClr val="black"/>
                </a:solidFill>
                <a:latin typeface="Calibri"/>
              </a:endParaRPr>
            </a:p>
          </p:txBody>
        </p:sp>
        <p:sp>
          <p:nvSpPr>
            <p:cNvPr id="10" name="TextBox 10"/>
            <p:cNvSpPr txBox="1"/>
            <p:nvPr/>
          </p:nvSpPr>
          <p:spPr>
            <a:xfrm>
              <a:off x="728220" y="245120"/>
              <a:ext cx="8104938" cy="1154418"/>
            </a:xfrm>
            <a:prstGeom prst="rect">
              <a:avLst/>
            </a:prstGeom>
          </p:spPr>
          <p:txBody>
            <a:bodyPr lIns="0" tIns="0" rIns="0" bIns="0" rtlCol="0" anchor="t">
              <a:spAutoFit/>
            </a:bodyPr>
            <a:lstStyle/>
            <a:p>
              <a:pPr algn="ctr" defTabSz="609630">
                <a:lnSpc>
                  <a:spcPts val="2333"/>
                </a:lnSpc>
              </a:pPr>
              <a:r>
                <a:rPr lang="en-US" sz="1666">
                  <a:solidFill>
                    <a:srgbClr val="FFFFFF"/>
                  </a:solidFill>
                  <a:latin typeface="DM Sans"/>
                  <a:ea typeface="DM Sans"/>
                  <a:cs typeface="DM Sans"/>
                  <a:sym typeface="DM Sans"/>
                </a:rPr>
                <a:t>Build your LinkedIn profile with templates and professional advice.</a:t>
              </a:r>
            </a:p>
          </p:txBody>
        </p:sp>
      </p:grpSp>
      <p:grpSp>
        <p:nvGrpSpPr>
          <p:cNvPr id="11" name="Group 11"/>
          <p:cNvGrpSpPr/>
          <p:nvPr/>
        </p:nvGrpSpPr>
        <p:grpSpPr>
          <a:xfrm>
            <a:off x="6573054" y="5677117"/>
            <a:ext cx="4780687" cy="834612"/>
            <a:chOff x="0" y="0"/>
            <a:chExt cx="9561374" cy="1669224"/>
          </a:xfrm>
        </p:grpSpPr>
        <p:sp>
          <p:nvSpPr>
            <p:cNvPr id="12" name="AutoShape 12"/>
            <p:cNvSpPr/>
            <p:nvPr/>
          </p:nvSpPr>
          <p:spPr>
            <a:xfrm>
              <a:off x="0" y="0"/>
              <a:ext cx="9561374" cy="1669224"/>
            </a:xfrm>
            <a:prstGeom prst="rect">
              <a:avLst/>
            </a:prstGeom>
            <a:solidFill>
              <a:srgbClr val="EB04A3"/>
            </a:solidFill>
          </p:spPr>
          <p:txBody>
            <a:bodyPr/>
            <a:lstStyle/>
            <a:p>
              <a:pPr defTabSz="609630"/>
              <a:endParaRPr lang="en-US" sz="1200">
                <a:solidFill>
                  <a:prstClr val="black"/>
                </a:solidFill>
                <a:latin typeface="Calibri"/>
              </a:endParaRPr>
            </a:p>
          </p:txBody>
        </p:sp>
        <p:sp>
          <p:nvSpPr>
            <p:cNvPr id="13" name="TextBox 13"/>
            <p:cNvSpPr txBox="1"/>
            <p:nvPr/>
          </p:nvSpPr>
          <p:spPr>
            <a:xfrm>
              <a:off x="728220" y="245120"/>
              <a:ext cx="8104938" cy="1154418"/>
            </a:xfrm>
            <a:prstGeom prst="rect">
              <a:avLst/>
            </a:prstGeom>
          </p:spPr>
          <p:txBody>
            <a:bodyPr lIns="0" tIns="0" rIns="0" bIns="0" rtlCol="0" anchor="t">
              <a:spAutoFit/>
            </a:bodyPr>
            <a:lstStyle/>
            <a:p>
              <a:pPr algn="ctr" defTabSz="609630">
                <a:lnSpc>
                  <a:spcPts val="2333"/>
                </a:lnSpc>
              </a:pPr>
              <a:r>
                <a:rPr lang="en-US" sz="1666">
                  <a:solidFill>
                    <a:srgbClr val="FFFFFF"/>
                  </a:solidFill>
                  <a:latin typeface="DM Sans"/>
                  <a:ea typeface="DM Sans"/>
                  <a:cs typeface="DM Sans"/>
                  <a:sym typeface="DM Sans"/>
                </a:rPr>
                <a:t>Receive guidance and tips for landing </a:t>
              </a:r>
            </a:p>
            <a:p>
              <a:pPr algn="ctr" defTabSz="609630">
                <a:lnSpc>
                  <a:spcPts val="2333"/>
                </a:lnSpc>
              </a:pPr>
              <a:r>
                <a:rPr lang="en-US" sz="1666">
                  <a:solidFill>
                    <a:srgbClr val="FFFFFF"/>
                  </a:solidFill>
                  <a:latin typeface="DM Sans"/>
                  <a:ea typeface="DM Sans"/>
                  <a:cs typeface="DM Sans"/>
                  <a:sym typeface="DM Sans"/>
                </a:rPr>
                <a:t>your first job.</a:t>
              </a:r>
            </a:p>
          </p:txBody>
        </p:sp>
      </p:grpSp>
      <p:sp>
        <p:nvSpPr>
          <p:cNvPr id="14" name="Freeform 14"/>
          <p:cNvSpPr/>
          <p:nvPr/>
        </p:nvSpPr>
        <p:spPr>
          <a:xfrm>
            <a:off x="-1731096" y="416824"/>
            <a:ext cx="9667806" cy="6441176"/>
          </a:xfrm>
          <a:custGeom>
            <a:avLst/>
            <a:gdLst/>
            <a:ahLst/>
            <a:cxnLst/>
            <a:rect l="l" t="t" r="r" b="b"/>
            <a:pathLst>
              <a:path w="14501709" h="9661764">
                <a:moveTo>
                  <a:pt x="0" y="0"/>
                </a:moveTo>
                <a:lnTo>
                  <a:pt x="14501709" y="0"/>
                </a:lnTo>
                <a:lnTo>
                  <a:pt x="14501709" y="9661764"/>
                </a:lnTo>
                <a:lnTo>
                  <a:pt x="0" y="966176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3988092" y="677399"/>
            <a:ext cx="5510493" cy="1517355"/>
          </a:xfrm>
          <a:custGeom>
            <a:avLst/>
            <a:gdLst/>
            <a:ahLst/>
            <a:cxnLst/>
            <a:rect l="l" t="t" r="r" b="b"/>
            <a:pathLst>
              <a:path w="8265739" h="2276033">
                <a:moveTo>
                  <a:pt x="0" y="0"/>
                </a:moveTo>
                <a:lnTo>
                  <a:pt x="8265739" y="0"/>
                </a:lnTo>
                <a:lnTo>
                  <a:pt x="8265739" y="2276033"/>
                </a:lnTo>
                <a:lnTo>
                  <a:pt x="0" y="2276033"/>
                </a:lnTo>
                <a:lnTo>
                  <a:pt x="0" y="0"/>
                </a:lnTo>
                <a:close/>
              </a:path>
            </a:pathLst>
          </a:custGeom>
          <a:blipFill>
            <a:blip r:embed="rId4">
              <a:extLst>
                <a:ext uri="{96DAC541-7B7A-43D3-8B79-37D633B846F1}">
                  <asvg:svgBlip xmlns:asvg="http://schemas.microsoft.com/office/drawing/2016/SVG/main" r:embed="rId5"/>
                </a:ext>
              </a:extLst>
            </a:blip>
            <a:stretch>
              <a:fillRect r="-836" b="-48477"/>
            </a:stretch>
          </a:blipFill>
        </p:spPr>
        <p:txBody>
          <a:bodyPr/>
          <a:lstStyle/>
          <a:p>
            <a:pPr defTabSz="609630"/>
            <a:endParaRPr lang="en-US" sz="1200">
              <a:solidFill>
                <a:prstClr val="black"/>
              </a:solidFill>
              <a:latin typeface="Calibri"/>
            </a:endParaRPr>
          </a:p>
        </p:txBody>
      </p:sp>
      <p:grpSp>
        <p:nvGrpSpPr>
          <p:cNvPr id="16" name="Group 16"/>
          <p:cNvGrpSpPr/>
          <p:nvPr/>
        </p:nvGrpSpPr>
        <p:grpSpPr>
          <a:xfrm>
            <a:off x="9799642" y="156359"/>
            <a:ext cx="2038395" cy="2038395"/>
            <a:chOff x="0" y="0"/>
            <a:chExt cx="812800" cy="812800"/>
          </a:xfrm>
        </p:grpSpPr>
        <p:sp>
          <p:nvSpPr>
            <p:cNvPr id="17" name="Freeform 17"/>
            <p:cNvSpPr/>
            <p:nvPr/>
          </p:nvSpPr>
          <p:spPr>
            <a:xfrm>
              <a:off x="0" y="0"/>
              <a:ext cx="812800" cy="812800"/>
            </a:xfrm>
            <a:custGeom>
              <a:avLst/>
              <a:gdLst/>
              <a:ahLst/>
              <a:cxnLst/>
              <a:rect l="l" t="t" r="r" b="b"/>
              <a:pathLst>
                <a:path w="812800" h="812800">
                  <a:moveTo>
                    <a:pt x="58237" y="0"/>
                  </a:moveTo>
                  <a:lnTo>
                    <a:pt x="754563" y="0"/>
                  </a:lnTo>
                  <a:cubicBezTo>
                    <a:pt x="770009" y="0"/>
                    <a:pt x="784821" y="6136"/>
                    <a:pt x="795743" y="17057"/>
                  </a:cubicBezTo>
                  <a:cubicBezTo>
                    <a:pt x="806664" y="27979"/>
                    <a:pt x="812800" y="42791"/>
                    <a:pt x="812800" y="58237"/>
                  </a:cubicBezTo>
                  <a:lnTo>
                    <a:pt x="812800" y="754563"/>
                  </a:lnTo>
                  <a:cubicBezTo>
                    <a:pt x="812800" y="770009"/>
                    <a:pt x="806664" y="784821"/>
                    <a:pt x="795743" y="795743"/>
                  </a:cubicBezTo>
                  <a:cubicBezTo>
                    <a:pt x="784821" y="806664"/>
                    <a:pt x="770009" y="812800"/>
                    <a:pt x="754563" y="812800"/>
                  </a:cubicBezTo>
                  <a:lnTo>
                    <a:pt x="58237" y="812800"/>
                  </a:lnTo>
                  <a:cubicBezTo>
                    <a:pt x="42791" y="812800"/>
                    <a:pt x="27979" y="806664"/>
                    <a:pt x="17057" y="795743"/>
                  </a:cubicBezTo>
                  <a:cubicBezTo>
                    <a:pt x="6136" y="784821"/>
                    <a:pt x="0" y="770009"/>
                    <a:pt x="0" y="754563"/>
                  </a:cubicBezTo>
                  <a:lnTo>
                    <a:pt x="0" y="58237"/>
                  </a:lnTo>
                  <a:cubicBezTo>
                    <a:pt x="0" y="42791"/>
                    <a:pt x="6136" y="27979"/>
                    <a:pt x="17057" y="17057"/>
                  </a:cubicBezTo>
                  <a:cubicBezTo>
                    <a:pt x="27979" y="6136"/>
                    <a:pt x="42791" y="0"/>
                    <a:pt x="58237" y="0"/>
                  </a:cubicBez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sp>
        <p:nvSpPr>
          <p:cNvPr id="18" name="TextBox 18"/>
          <p:cNvSpPr txBox="1"/>
          <p:nvPr/>
        </p:nvSpPr>
        <p:spPr>
          <a:xfrm>
            <a:off x="4352995" y="988614"/>
            <a:ext cx="4780687" cy="956737"/>
          </a:xfrm>
          <a:prstGeom prst="rect">
            <a:avLst/>
          </a:prstGeom>
        </p:spPr>
        <p:txBody>
          <a:bodyPr lIns="0" tIns="0" rIns="0" bIns="0" rtlCol="0" anchor="t">
            <a:spAutoFit/>
          </a:bodyPr>
          <a:lstStyle/>
          <a:p>
            <a:pPr algn="ctr" defTabSz="609630">
              <a:lnSpc>
                <a:spcPts val="3733"/>
              </a:lnSpc>
            </a:pPr>
            <a:r>
              <a:rPr lang="en-US" sz="3733">
                <a:solidFill>
                  <a:srgbClr val="FFFFFF"/>
                </a:solidFill>
                <a:latin typeface="Canva Student Font"/>
                <a:ea typeface="Canva Student Font"/>
                <a:cs typeface="Canva Student Font"/>
                <a:sym typeface="Canva Student Font"/>
              </a:rPr>
              <a:t>Join the AICPA as a free </a:t>
            </a:r>
          </a:p>
          <a:p>
            <a:pPr algn="ctr" defTabSz="609630">
              <a:lnSpc>
                <a:spcPts val="3733"/>
              </a:lnSpc>
            </a:pPr>
            <a:r>
              <a:rPr lang="en-US" sz="3733">
                <a:solidFill>
                  <a:srgbClr val="FFFFFF"/>
                </a:solidFill>
                <a:latin typeface="Canva Student Font"/>
                <a:ea typeface="Canva Student Font"/>
                <a:cs typeface="Canva Student Font"/>
                <a:sym typeface="Canva Student Font"/>
              </a:rPr>
              <a:t>Student Member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TextBox 2"/>
          <p:cNvSpPr txBox="1"/>
          <p:nvPr/>
        </p:nvSpPr>
        <p:spPr>
          <a:xfrm>
            <a:off x="685800" y="1319831"/>
            <a:ext cx="8894663" cy="780214"/>
          </a:xfrm>
          <a:prstGeom prst="rect">
            <a:avLst/>
          </a:prstGeom>
        </p:spPr>
        <p:txBody>
          <a:bodyPr lIns="0" tIns="0" rIns="0" bIns="0" rtlCol="0" anchor="t">
            <a:spAutoFit/>
          </a:bodyPr>
          <a:lstStyle/>
          <a:p>
            <a:pPr defTabSz="609630">
              <a:lnSpc>
                <a:spcPts val="6000"/>
              </a:lnSpc>
            </a:pPr>
            <a:r>
              <a:rPr lang="en-US" sz="6000">
                <a:solidFill>
                  <a:srgbClr val="FFFFFF"/>
                </a:solidFill>
                <a:latin typeface="Permanent Marker"/>
                <a:ea typeface="Permanent Marker"/>
                <a:cs typeface="Permanent Marker"/>
                <a:sym typeface="Permanent Marker"/>
              </a:rPr>
              <a:t>Follow us: </a:t>
            </a:r>
          </a:p>
        </p:txBody>
      </p:sp>
      <p:sp>
        <p:nvSpPr>
          <p:cNvPr id="3" name="Freeform 3"/>
          <p:cNvSpPr/>
          <p:nvPr/>
        </p:nvSpPr>
        <p:spPr>
          <a:xfrm>
            <a:off x="2733821" y="556488"/>
            <a:ext cx="9458179" cy="6301512"/>
          </a:xfrm>
          <a:custGeom>
            <a:avLst/>
            <a:gdLst/>
            <a:ahLst/>
            <a:cxnLst/>
            <a:rect l="l" t="t" r="r" b="b"/>
            <a:pathLst>
              <a:path w="14187269" h="9452268">
                <a:moveTo>
                  <a:pt x="0" y="0"/>
                </a:moveTo>
                <a:lnTo>
                  <a:pt x="14187269" y="0"/>
                </a:lnTo>
                <a:lnTo>
                  <a:pt x="14187269" y="9452268"/>
                </a:lnTo>
                <a:lnTo>
                  <a:pt x="0" y="945226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5133132" y="-257101"/>
            <a:ext cx="3474247" cy="3404762"/>
          </a:xfrm>
          <a:custGeom>
            <a:avLst/>
            <a:gdLst/>
            <a:ahLst/>
            <a:cxnLst/>
            <a:rect l="l" t="t" r="r" b="b"/>
            <a:pathLst>
              <a:path w="5211371" h="5107143">
                <a:moveTo>
                  <a:pt x="0" y="0"/>
                </a:moveTo>
                <a:lnTo>
                  <a:pt x="5211371" y="0"/>
                </a:lnTo>
                <a:lnTo>
                  <a:pt x="5211371" y="5107143"/>
                </a:lnTo>
                <a:lnTo>
                  <a:pt x="0" y="5107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5498294" y="1666475"/>
            <a:ext cx="2312122" cy="638252"/>
          </a:xfrm>
          <a:prstGeom prst="rect">
            <a:avLst/>
          </a:prstGeom>
        </p:spPr>
        <p:txBody>
          <a:bodyPr lIns="0" tIns="0" rIns="0" bIns="0" rtlCol="0" anchor="t">
            <a:spAutoFit/>
          </a:bodyPr>
          <a:lstStyle/>
          <a:p>
            <a:pPr algn="ctr" defTabSz="609630">
              <a:lnSpc>
                <a:spcPts val="5316"/>
              </a:lnSpc>
              <a:spcBef>
                <a:spcPct val="0"/>
              </a:spcBef>
            </a:pPr>
            <a:r>
              <a:rPr lang="en-US" sz="3797" dirty="0">
                <a:solidFill>
                  <a:srgbClr val="FFFFFF"/>
                </a:solidFill>
                <a:latin typeface="Canva Student Font"/>
                <a:ea typeface="Canva Student Font"/>
                <a:cs typeface="Canva Student Font"/>
                <a:sym typeface="Canva Student Font"/>
              </a:rPr>
              <a:t>@TXCPA</a:t>
            </a:r>
          </a:p>
        </p:txBody>
      </p:sp>
      <p:sp>
        <p:nvSpPr>
          <p:cNvPr id="8" name="TextBox 8"/>
          <p:cNvSpPr txBox="1"/>
          <p:nvPr/>
        </p:nvSpPr>
        <p:spPr>
          <a:xfrm>
            <a:off x="709234" y="4484004"/>
            <a:ext cx="3722059" cy="661015"/>
          </a:xfrm>
          <a:prstGeom prst="rect">
            <a:avLst/>
          </a:prstGeom>
        </p:spPr>
        <p:txBody>
          <a:bodyPr wrap="square" lIns="0" tIns="0" rIns="0" bIns="0" rtlCol="0" anchor="t">
            <a:spAutoFit/>
          </a:bodyPr>
          <a:lstStyle/>
          <a:p>
            <a:pPr defTabSz="609630">
              <a:lnSpc>
                <a:spcPts val="5413"/>
              </a:lnSpc>
            </a:pPr>
            <a:r>
              <a:rPr lang="en-US" sz="3866" dirty="0">
                <a:solidFill>
                  <a:srgbClr val="FFFFFF"/>
                </a:solidFill>
                <a:latin typeface="DM Sans"/>
                <a:ea typeface="DM Sans"/>
                <a:cs typeface="DM Sans"/>
                <a:sym typeface="DM Sans"/>
              </a:rPr>
              <a:t>Contact Us:</a:t>
            </a:r>
          </a:p>
        </p:txBody>
      </p:sp>
      <p:sp>
        <p:nvSpPr>
          <p:cNvPr id="11" name="Freeform 8">
            <a:extLst>
              <a:ext uri="{FF2B5EF4-FFF2-40B4-BE49-F238E27FC236}">
                <a16:creationId xmlns:a16="http://schemas.microsoft.com/office/drawing/2014/main" id="{F30700D3-6F94-99D9-8ADE-8CB21C7B8B54}"/>
              </a:ext>
            </a:extLst>
          </p:cNvPr>
          <p:cNvSpPr/>
          <p:nvPr/>
        </p:nvSpPr>
        <p:spPr>
          <a:xfrm>
            <a:off x="709234" y="5269441"/>
            <a:ext cx="537454" cy="537454"/>
          </a:xfrm>
          <a:custGeom>
            <a:avLst/>
            <a:gdLst/>
            <a:ahLst/>
            <a:cxnLst/>
            <a:rect l="l" t="t" r="r" b="b"/>
            <a:pathLst>
              <a:path w="806181" h="806181">
                <a:moveTo>
                  <a:pt x="0" y="0"/>
                </a:moveTo>
                <a:lnTo>
                  <a:pt x="806181" y="0"/>
                </a:lnTo>
                <a:lnTo>
                  <a:pt x="806181" y="806180"/>
                </a:lnTo>
                <a:lnTo>
                  <a:pt x="0" y="806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9">
            <a:extLst>
              <a:ext uri="{FF2B5EF4-FFF2-40B4-BE49-F238E27FC236}">
                <a16:creationId xmlns:a16="http://schemas.microsoft.com/office/drawing/2014/main" id="{C09B10EA-5238-3660-C0C7-3DC7443E152F}"/>
              </a:ext>
            </a:extLst>
          </p:cNvPr>
          <p:cNvSpPr/>
          <p:nvPr/>
        </p:nvSpPr>
        <p:spPr>
          <a:xfrm>
            <a:off x="808743" y="5425066"/>
            <a:ext cx="330051" cy="253839"/>
          </a:xfrm>
          <a:custGeom>
            <a:avLst/>
            <a:gdLst/>
            <a:ahLst/>
            <a:cxnLst/>
            <a:rect l="l" t="t" r="r" b="b"/>
            <a:pathLst>
              <a:path w="495077" h="380759">
                <a:moveTo>
                  <a:pt x="0" y="0"/>
                </a:moveTo>
                <a:lnTo>
                  <a:pt x="495077" y="0"/>
                </a:lnTo>
                <a:lnTo>
                  <a:pt x="495077" y="380759"/>
                </a:lnTo>
                <a:lnTo>
                  <a:pt x="0" y="3807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TextBox 17">
            <a:extLst>
              <a:ext uri="{FF2B5EF4-FFF2-40B4-BE49-F238E27FC236}">
                <a16:creationId xmlns:a16="http://schemas.microsoft.com/office/drawing/2014/main" id="{F9F0BB24-BCD0-D641-5537-42BE631969D6}"/>
              </a:ext>
            </a:extLst>
          </p:cNvPr>
          <p:cNvSpPr txBox="1"/>
          <p:nvPr/>
        </p:nvSpPr>
        <p:spPr>
          <a:xfrm>
            <a:off x="1548527" y="5397104"/>
            <a:ext cx="2882766" cy="282129"/>
          </a:xfrm>
          <a:prstGeom prst="rect">
            <a:avLst/>
          </a:prstGeom>
        </p:spPr>
        <p:txBody>
          <a:bodyPr wrap="square" lIns="0" tIns="0" rIns="0" bIns="0" rtlCol="0" anchor="t">
            <a:spAutoFit/>
          </a:bodyPr>
          <a:lstStyle/>
          <a:p>
            <a:pPr defTabSz="609630">
              <a:lnSpc>
                <a:spcPts val="2167"/>
              </a:lnSpc>
            </a:pPr>
            <a:r>
              <a:rPr lang="en-US" sz="2400" dirty="0" err="1">
                <a:solidFill>
                  <a:srgbClr val="FFFFFF"/>
                </a:solidFill>
                <a:latin typeface="Arial" panose="020B0604020202020204" pitchFamily="34" charset="0"/>
                <a:cs typeface="Arial" panose="020B0604020202020204" pitchFamily="34" charset="0"/>
              </a:rPr>
              <a:t>cpapipeline@tx.cpa</a:t>
            </a:r>
            <a:endParaRPr lang="en-US" sz="2400" dirty="0">
              <a:solidFill>
                <a:srgbClr val="FFFFFF"/>
              </a:solidFill>
              <a:latin typeface="Arial" panose="020B0604020202020204" pitchFamily="34" charset="0"/>
              <a:cs typeface="Arial" panose="020B0604020202020204" pitchFamily="34" charset="0"/>
            </a:endParaRPr>
          </a:p>
        </p:txBody>
      </p:sp>
      <p:sp>
        <p:nvSpPr>
          <p:cNvPr id="5" name="Freeform 10">
            <a:extLst>
              <a:ext uri="{FF2B5EF4-FFF2-40B4-BE49-F238E27FC236}">
                <a16:creationId xmlns:a16="http://schemas.microsoft.com/office/drawing/2014/main" id="{2006E450-8D69-53EB-337C-5B93FE19E750}"/>
              </a:ext>
            </a:extLst>
          </p:cNvPr>
          <p:cNvSpPr/>
          <p:nvPr/>
        </p:nvSpPr>
        <p:spPr>
          <a:xfrm>
            <a:off x="922444" y="2249760"/>
            <a:ext cx="837939" cy="825500"/>
          </a:xfrm>
          <a:custGeom>
            <a:avLst/>
            <a:gdLst/>
            <a:ahLst/>
            <a:cxnLst/>
            <a:rect l="l" t="t" r="r" b="b"/>
            <a:pathLst>
              <a:path w="949481" h="949481">
                <a:moveTo>
                  <a:pt x="0" y="0"/>
                </a:moveTo>
                <a:lnTo>
                  <a:pt x="949481" y="0"/>
                </a:lnTo>
                <a:lnTo>
                  <a:pt x="949481" y="949481"/>
                </a:lnTo>
                <a:lnTo>
                  <a:pt x="0" y="94948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Freeform 12">
            <a:extLst>
              <a:ext uri="{FF2B5EF4-FFF2-40B4-BE49-F238E27FC236}">
                <a16:creationId xmlns:a16="http://schemas.microsoft.com/office/drawing/2014/main" id="{BA59E6E6-F82E-534B-FCC7-0E2AB0A99224}"/>
              </a:ext>
            </a:extLst>
          </p:cNvPr>
          <p:cNvSpPr/>
          <p:nvPr/>
        </p:nvSpPr>
        <p:spPr>
          <a:xfrm>
            <a:off x="2119303" y="2211103"/>
            <a:ext cx="837939" cy="825500"/>
          </a:xfrm>
          <a:custGeom>
            <a:avLst/>
            <a:gdLst/>
            <a:ahLst/>
            <a:cxnLst/>
            <a:rect l="l" t="t" r="r" b="b"/>
            <a:pathLst>
              <a:path w="938440" h="949481">
                <a:moveTo>
                  <a:pt x="0" y="0"/>
                </a:moveTo>
                <a:lnTo>
                  <a:pt x="938441" y="0"/>
                </a:lnTo>
                <a:lnTo>
                  <a:pt x="938441" y="949481"/>
                </a:lnTo>
                <a:lnTo>
                  <a:pt x="0" y="94948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427707" y="-3672507"/>
            <a:ext cx="11336587" cy="14203013"/>
          </a:xfrm>
          <a:custGeom>
            <a:avLst/>
            <a:gdLst/>
            <a:ahLst/>
            <a:cxnLst/>
            <a:rect l="l" t="t" r="r" b="b"/>
            <a:pathLst>
              <a:path w="17004881" h="21304520">
                <a:moveTo>
                  <a:pt x="0" y="0"/>
                </a:moveTo>
                <a:lnTo>
                  <a:pt x="17004880" y="0"/>
                </a:lnTo>
                <a:lnTo>
                  <a:pt x="17004880"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79470">
            <a:off x="682244" y="2888318"/>
            <a:ext cx="1491351" cy="1510577"/>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791415" y="-2089058"/>
            <a:ext cx="3545886" cy="4248883"/>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27715" y="5553618"/>
            <a:ext cx="3971400" cy="1841285"/>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634865" y="4363838"/>
            <a:ext cx="2342187" cy="3031065"/>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2289736" y="2271882"/>
            <a:ext cx="7843439" cy="2938405"/>
            <a:chOff x="0" y="381000"/>
            <a:chExt cx="15686877" cy="5876809"/>
          </a:xfrm>
        </p:grpSpPr>
        <p:sp>
          <p:nvSpPr>
            <p:cNvPr id="8" name="TextBox 8"/>
            <p:cNvSpPr txBox="1"/>
            <p:nvPr/>
          </p:nvSpPr>
          <p:spPr>
            <a:xfrm>
              <a:off x="0" y="381000"/>
              <a:ext cx="15686877" cy="4716805"/>
            </a:xfrm>
            <a:prstGeom prst="rect">
              <a:avLst/>
            </a:prstGeom>
          </p:spPr>
          <p:txBody>
            <a:bodyPr lIns="0" tIns="0" rIns="0" bIns="0" rtlCol="0" anchor="t">
              <a:spAutoFit/>
            </a:bodyPr>
            <a:lstStyle/>
            <a:p>
              <a:pPr algn="ctr" defTabSz="609630">
                <a:lnSpc>
                  <a:spcPts val="9000"/>
                </a:lnSpc>
              </a:pPr>
              <a:r>
                <a:rPr lang="en-US" sz="10001">
                  <a:solidFill>
                    <a:srgbClr val="672D89"/>
                  </a:solidFill>
                  <a:latin typeface="Permanent Marker"/>
                  <a:ea typeface="Permanent Marker"/>
                  <a:cs typeface="Permanent Marker"/>
                  <a:sym typeface="Permanent Marker"/>
                </a:rPr>
                <a:t>would you rather...</a:t>
              </a:r>
            </a:p>
          </p:txBody>
        </p:sp>
        <p:sp>
          <p:nvSpPr>
            <p:cNvPr id="9" name="TextBox 9"/>
            <p:cNvSpPr txBox="1"/>
            <p:nvPr/>
          </p:nvSpPr>
          <p:spPr>
            <a:xfrm>
              <a:off x="0" y="5572621"/>
              <a:ext cx="15686877" cy="685188"/>
            </a:xfrm>
            <a:prstGeom prst="rect">
              <a:avLst/>
            </a:prstGeom>
          </p:spPr>
          <p:txBody>
            <a:bodyPr lIns="0" tIns="0" rIns="0" bIns="0" rtlCol="0" anchor="t">
              <a:spAutoFit/>
            </a:bodyPr>
            <a:lstStyle/>
            <a:p>
              <a:pPr algn="ctr" defTabSz="609630">
                <a:lnSpc>
                  <a:spcPts val="2800"/>
                </a:lnSpc>
              </a:pPr>
              <a:r>
                <a:rPr lang="en-US" sz="2000" b="1">
                  <a:solidFill>
                    <a:srgbClr val="000000"/>
                  </a:solidFill>
                  <a:latin typeface="DM Sans Bold"/>
                  <a:ea typeface="DM Sans Bold"/>
                  <a:cs typeface="DM Sans Bold"/>
                  <a:sym typeface="DM Sans Bold"/>
                </a:rPr>
                <a:t>Optional End of Presentation Activity</a:t>
              </a:r>
            </a:p>
          </p:txBody>
        </p:sp>
      </p:grpSp>
      <p:sp>
        <p:nvSpPr>
          <p:cNvPr id="10" name="Freeform 10"/>
          <p:cNvSpPr/>
          <p:nvPr/>
        </p:nvSpPr>
        <p:spPr>
          <a:xfrm rot="-1647203">
            <a:off x="-627357" y="-1089513"/>
            <a:ext cx="4969616" cy="2593236"/>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640488" y="5350557"/>
            <a:ext cx="2444668" cy="844522"/>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237507" y="2056347"/>
            <a:ext cx="3355040" cy="4230556"/>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p:cNvGrpSpPr/>
          <p:nvPr/>
        </p:nvGrpSpPr>
        <p:grpSpPr>
          <a:xfrm>
            <a:off x="6654151" y="2056347"/>
            <a:ext cx="3355040" cy="4230556"/>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8" name="TextBox 8"/>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9" name="Freeform 9"/>
          <p:cNvSpPr/>
          <p:nvPr/>
        </p:nvSpPr>
        <p:spPr>
          <a:xfrm>
            <a:off x="2581146" y="2800025"/>
            <a:ext cx="2667762" cy="27432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97318" y="2800025"/>
            <a:ext cx="2868706" cy="27432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572991" y="792395"/>
            <a:ext cx="7046019" cy="469872"/>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Permanent Marker"/>
                <a:ea typeface="Permanent Marker"/>
                <a:cs typeface="Permanent Marker"/>
                <a:sym typeface="Permanent Marker"/>
              </a:rPr>
              <a:t>Work in a cube or travel for your job?</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427707" y="-3672507"/>
            <a:ext cx="11336587" cy="14203013"/>
          </a:xfrm>
          <a:custGeom>
            <a:avLst/>
            <a:gdLst/>
            <a:ahLst/>
            <a:cxnLst/>
            <a:rect l="l" t="t" r="r" b="b"/>
            <a:pathLst>
              <a:path w="17004881" h="21304520">
                <a:moveTo>
                  <a:pt x="0" y="0"/>
                </a:moveTo>
                <a:lnTo>
                  <a:pt x="17004880" y="0"/>
                </a:lnTo>
                <a:lnTo>
                  <a:pt x="17004880"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79470">
            <a:off x="682244" y="2888318"/>
            <a:ext cx="1491351" cy="1510577"/>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791415" y="-2089058"/>
            <a:ext cx="3545886" cy="4248883"/>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27715" y="5553618"/>
            <a:ext cx="3971400" cy="1841285"/>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634865" y="4363838"/>
            <a:ext cx="2342187" cy="3031065"/>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2289736" y="2271883"/>
            <a:ext cx="7843439" cy="2932826"/>
            <a:chOff x="0" y="381000"/>
            <a:chExt cx="15686877" cy="5865652"/>
          </a:xfrm>
        </p:grpSpPr>
        <p:sp>
          <p:nvSpPr>
            <p:cNvPr id="8" name="TextBox 8"/>
            <p:cNvSpPr txBox="1"/>
            <p:nvPr/>
          </p:nvSpPr>
          <p:spPr>
            <a:xfrm>
              <a:off x="0" y="381000"/>
              <a:ext cx="15686877" cy="4716806"/>
            </a:xfrm>
            <a:prstGeom prst="rect">
              <a:avLst/>
            </a:prstGeom>
          </p:spPr>
          <p:txBody>
            <a:bodyPr lIns="0" tIns="0" rIns="0" bIns="0" rtlCol="0" anchor="t">
              <a:spAutoFit/>
            </a:bodyPr>
            <a:lstStyle/>
            <a:p>
              <a:pPr algn="ctr" defTabSz="609630">
                <a:lnSpc>
                  <a:spcPts val="9000"/>
                </a:lnSpc>
              </a:pPr>
              <a:r>
                <a:rPr lang="en-US" sz="10001">
                  <a:solidFill>
                    <a:srgbClr val="672D89"/>
                  </a:solidFill>
                  <a:latin typeface="Permanent Marker"/>
                  <a:ea typeface="Permanent Marker"/>
                  <a:cs typeface="Permanent Marker"/>
                  <a:sym typeface="Permanent Marker"/>
                </a:rPr>
                <a:t>discover your future</a:t>
              </a:r>
            </a:p>
          </p:txBody>
        </p:sp>
        <p:sp>
          <p:nvSpPr>
            <p:cNvPr id="9" name="TextBox 9"/>
            <p:cNvSpPr txBox="1"/>
            <p:nvPr/>
          </p:nvSpPr>
          <p:spPr>
            <a:xfrm>
              <a:off x="0" y="5572622"/>
              <a:ext cx="15686877" cy="674030"/>
            </a:xfrm>
            <a:prstGeom prst="rect">
              <a:avLst/>
            </a:prstGeom>
          </p:spPr>
          <p:txBody>
            <a:bodyPr lIns="0" tIns="0" rIns="0" bIns="0" rtlCol="0" anchor="t">
              <a:spAutoFit/>
            </a:bodyPr>
            <a:lstStyle/>
            <a:p>
              <a:pPr algn="ctr" defTabSz="609630">
                <a:lnSpc>
                  <a:spcPts val="2800"/>
                </a:lnSpc>
              </a:pPr>
              <a:r>
                <a:rPr lang="en-US" sz="2000" b="1">
                  <a:solidFill>
                    <a:srgbClr val="000000"/>
                  </a:solidFill>
                  <a:latin typeface="DM Sans Bold"/>
                  <a:ea typeface="DM Sans Bold"/>
                  <a:cs typeface="DM Sans Bold"/>
                  <a:sym typeface="DM Sans Bold"/>
                </a:rPr>
                <a:t>Discover a Career with Endless Possibilities</a:t>
              </a:r>
            </a:p>
          </p:txBody>
        </p:sp>
      </p:grpSp>
      <p:sp>
        <p:nvSpPr>
          <p:cNvPr id="10" name="Freeform 10"/>
          <p:cNvSpPr/>
          <p:nvPr/>
        </p:nvSpPr>
        <p:spPr>
          <a:xfrm rot="-1647203">
            <a:off x="-627357" y="-1089513"/>
            <a:ext cx="4969616" cy="2593236"/>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pic>
        <p:nvPicPr>
          <p:cNvPr id="13" name="Picture 12" descr="Blue and black text with a star&#10;&#10;Description automatically generated">
            <a:extLst>
              <a:ext uri="{FF2B5EF4-FFF2-40B4-BE49-F238E27FC236}">
                <a16:creationId xmlns:a16="http://schemas.microsoft.com/office/drawing/2014/main" id="{CF8E4663-0640-483A-960C-5E868BF855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47740" y="5442117"/>
            <a:ext cx="2527430" cy="13970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640488" y="5350557"/>
            <a:ext cx="2444668" cy="844522"/>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237507" y="2056347"/>
            <a:ext cx="3355040" cy="4230556"/>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p:cNvGrpSpPr/>
          <p:nvPr/>
        </p:nvGrpSpPr>
        <p:grpSpPr>
          <a:xfrm>
            <a:off x="6654151" y="2056347"/>
            <a:ext cx="3355040" cy="4230556"/>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8" name="TextBox 8"/>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9" name="Freeform 9"/>
          <p:cNvSpPr/>
          <p:nvPr/>
        </p:nvSpPr>
        <p:spPr>
          <a:xfrm>
            <a:off x="3280662" y="2800025"/>
            <a:ext cx="1268730" cy="27432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7021792" y="2800025"/>
            <a:ext cx="2619756" cy="27432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765376" y="792395"/>
            <a:ext cx="6661249" cy="469872"/>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Permanent Marker"/>
                <a:ea typeface="Permanent Marker"/>
                <a:cs typeface="Permanent Marker"/>
                <a:sym typeface="Permanent Marker"/>
              </a:rPr>
              <a:t>Work by yourself or work in a team?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640488" y="5350557"/>
            <a:ext cx="2444668" cy="844522"/>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237507" y="2056347"/>
            <a:ext cx="3355040" cy="4230556"/>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p:cNvGrpSpPr/>
          <p:nvPr/>
        </p:nvGrpSpPr>
        <p:grpSpPr>
          <a:xfrm>
            <a:off x="6654151" y="2056347"/>
            <a:ext cx="3355040" cy="4230556"/>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8" name="TextBox 8"/>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9" name="Freeform 9"/>
          <p:cNvSpPr/>
          <p:nvPr/>
        </p:nvSpPr>
        <p:spPr>
          <a:xfrm>
            <a:off x="2499182" y="2800025"/>
            <a:ext cx="2831690" cy="27432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7134950" y="2800025"/>
            <a:ext cx="2393442" cy="2743200"/>
          </a:xfrm>
          <a:custGeom>
            <a:avLst/>
            <a:gdLst/>
            <a:ahLst/>
            <a:cxnLst/>
            <a:rect l="l" t="t" r="r" b="b"/>
            <a:pathLst>
              <a:path w="3590163" h="4114800">
                <a:moveTo>
                  <a:pt x="0" y="0"/>
                </a:moveTo>
                <a:lnTo>
                  <a:pt x="3590163" y="0"/>
                </a:lnTo>
                <a:lnTo>
                  <a:pt x="359016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332336" y="792395"/>
            <a:ext cx="7527330" cy="469872"/>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Permanent Marker"/>
                <a:ea typeface="Permanent Marker"/>
                <a:cs typeface="Permanent Marker"/>
                <a:sym typeface="Permanent Marker"/>
              </a:rPr>
              <a:t>investigate fraud or help save our planet?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640488" y="5350557"/>
            <a:ext cx="2444668" cy="844522"/>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237507" y="2056347"/>
            <a:ext cx="3355040" cy="4230556"/>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p:cNvGrpSpPr/>
          <p:nvPr/>
        </p:nvGrpSpPr>
        <p:grpSpPr>
          <a:xfrm>
            <a:off x="6654151" y="2056347"/>
            <a:ext cx="3355040" cy="4230556"/>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8" name="TextBox 8"/>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9" name="Freeform 9"/>
          <p:cNvSpPr/>
          <p:nvPr/>
        </p:nvSpPr>
        <p:spPr>
          <a:xfrm>
            <a:off x="3064306" y="2800025"/>
            <a:ext cx="1388745" cy="2743200"/>
          </a:xfrm>
          <a:custGeom>
            <a:avLst/>
            <a:gdLst/>
            <a:ahLst/>
            <a:cxnLst/>
            <a:rect l="l" t="t" r="r" b="b"/>
            <a:pathLst>
              <a:path w="2083117" h="4114800">
                <a:moveTo>
                  <a:pt x="0" y="0"/>
                </a:moveTo>
                <a:lnTo>
                  <a:pt x="2083117" y="0"/>
                </a:lnTo>
                <a:lnTo>
                  <a:pt x="20831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7553288" y="2800025"/>
            <a:ext cx="1556766" cy="2743200"/>
          </a:xfrm>
          <a:custGeom>
            <a:avLst/>
            <a:gdLst/>
            <a:ahLst/>
            <a:cxnLst/>
            <a:rect l="l" t="t" r="r" b="b"/>
            <a:pathLst>
              <a:path w="2335149" h="4114800">
                <a:moveTo>
                  <a:pt x="0" y="0"/>
                </a:moveTo>
                <a:lnTo>
                  <a:pt x="2335149" y="0"/>
                </a:lnTo>
                <a:lnTo>
                  <a:pt x="23351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83136" y="792395"/>
            <a:ext cx="5825728" cy="469872"/>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Permanent Marker"/>
                <a:ea typeface="Permanent Marker"/>
                <a:cs typeface="Permanent Marker"/>
                <a:sym typeface="Permanent Marker"/>
              </a:rPr>
              <a:t>track the money or tell a story?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640488" y="5350557"/>
            <a:ext cx="2444668" cy="844522"/>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237507" y="2056347"/>
            <a:ext cx="3355040" cy="4230556"/>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6" name="Group 6"/>
          <p:cNvGrpSpPr/>
          <p:nvPr/>
        </p:nvGrpSpPr>
        <p:grpSpPr>
          <a:xfrm>
            <a:off x="6654151" y="2056347"/>
            <a:ext cx="3355040" cy="4230556"/>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pPr defTabSz="609630"/>
              <a:endParaRPr lang="en-US" sz="1200">
                <a:solidFill>
                  <a:prstClr val="black"/>
                </a:solidFill>
                <a:latin typeface="Calibri"/>
              </a:endParaRPr>
            </a:p>
          </p:txBody>
        </p:sp>
        <p:sp>
          <p:nvSpPr>
            <p:cNvPr id="8" name="TextBox 8"/>
            <p:cNvSpPr txBox="1"/>
            <p:nvPr/>
          </p:nvSpPr>
          <p:spPr>
            <a:xfrm>
              <a:off x="0" y="-47625"/>
              <a:ext cx="1325448" cy="1718956"/>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9" name="Freeform 9"/>
          <p:cNvSpPr/>
          <p:nvPr/>
        </p:nvSpPr>
        <p:spPr>
          <a:xfrm>
            <a:off x="2543427" y="280002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7005940" y="3033154"/>
            <a:ext cx="2651461" cy="2276942"/>
          </a:xfrm>
          <a:custGeom>
            <a:avLst/>
            <a:gdLst/>
            <a:ahLst/>
            <a:cxnLst/>
            <a:rect l="l" t="t" r="r" b="b"/>
            <a:pathLst>
              <a:path w="3977191" h="3415413">
                <a:moveTo>
                  <a:pt x="0" y="0"/>
                </a:moveTo>
                <a:lnTo>
                  <a:pt x="3977191" y="0"/>
                </a:lnTo>
                <a:lnTo>
                  <a:pt x="3977191" y="3415413"/>
                </a:lnTo>
                <a:lnTo>
                  <a:pt x="0" y="3415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1930400" y="792395"/>
            <a:ext cx="8587085" cy="469872"/>
          </a:xfrm>
          <a:prstGeom prst="rect">
            <a:avLst/>
          </a:prstGeom>
        </p:spPr>
        <p:txBody>
          <a:bodyPr wrap="square" lIns="0" tIns="0" rIns="0" bIns="0" rtlCol="0" anchor="t">
            <a:spAutoFit/>
          </a:bodyPr>
          <a:lstStyle/>
          <a:p>
            <a:pPr algn="ctr" defTabSz="609630">
              <a:lnSpc>
                <a:spcPts val="3920"/>
              </a:lnSpc>
              <a:spcBef>
                <a:spcPct val="0"/>
              </a:spcBef>
            </a:pPr>
            <a:r>
              <a:rPr lang="en-US" sz="2800" dirty="0">
                <a:solidFill>
                  <a:srgbClr val="000000"/>
                </a:solidFill>
                <a:latin typeface="Permanent Marker"/>
                <a:ea typeface="Permanent Marker"/>
                <a:cs typeface="Permanent Marker"/>
                <a:sym typeface="Permanent Marker"/>
              </a:rPr>
              <a:t>work for a company or own your own business?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685800" y="5285537"/>
            <a:ext cx="3626647" cy="482851"/>
            <a:chOff x="0" y="0"/>
            <a:chExt cx="7253293" cy="965701"/>
          </a:xfrm>
        </p:grpSpPr>
        <p:sp>
          <p:nvSpPr>
            <p:cNvPr id="3" name="AutoShape 3"/>
            <p:cNvSpPr/>
            <p:nvPr/>
          </p:nvSpPr>
          <p:spPr>
            <a:xfrm>
              <a:off x="0" y="0"/>
              <a:ext cx="7253293" cy="965701"/>
            </a:xfrm>
            <a:prstGeom prst="rect">
              <a:avLst/>
            </a:prstGeom>
            <a:solidFill>
              <a:srgbClr val="FFFFFF"/>
            </a:solidFill>
          </p:spPr>
          <p:txBody>
            <a:bodyPr/>
            <a:lstStyle/>
            <a:p>
              <a:pPr defTabSz="609630"/>
              <a:endParaRPr lang="en-US" sz="1200">
                <a:solidFill>
                  <a:prstClr val="black"/>
                </a:solidFill>
                <a:latin typeface="Calibri"/>
              </a:endParaRPr>
            </a:p>
          </p:txBody>
        </p:sp>
        <p:sp>
          <p:nvSpPr>
            <p:cNvPr id="4" name="TextBox 4"/>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3A5DAE"/>
                  </a:solidFill>
                  <a:latin typeface="DM Sans"/>
                  <a:ea typeface="DM Sans"/>
                  <a:cs typeface="DM Sans"/>
                  <a:sym typeface="DM Sans"/>
                </a:rPr>
                <a:t>Keep track of the money</a:t>
              </a:r>
            </a:p>
          </p:txBody>
        </p:sp>
      </p:grpSp>
      <p:grpSp>
        <p:nvGrpSpPr>
          <p:cNvPr id="5" name="Group 5"/>
          <p:cNvGrpSpPr/>
          <p:nvPr/>
        </p:nvGrpSpPr>
        <p:grpSpPr>
          <a:xfrm>
            <a:off x="685800" y="6075291"/>
            <a:ext cx="3626647" cy="482851"/>
            <a:chOff x="0" y="0"/>
            <a:chExt cx="7253293" cy="965701"/>
          </a:xfrm>
        </p:grpSpPr>
        <p:sp>
          <p:nvSpPr>
            <p:cNvPr id="6" name="AutoShape 6"/>
            <p:cNvSpPr/>
            <p:nvPr/>
          </p:nvSpPr>
          <p:spPr>
            <a:xfrm>
              <a:off x="0" y="0"/>
              <a:ext cx="7253293" cy="965701"/>
            </a:xfrm>
            <a:prstGeom prst="rect">
              <a:avLst/>
            </a:prstGeom>
            <a:solidFill>
              <a:srgbClr val="FFA300"/>
            </a:solidFill>
          </p:spPr>
          <p:txBody>
            <a:bodyPr/>
            <a:lstStyle/>
            <a:p>
              <a:pPr defTabSz="609630"/>
              <a:endParaRPr lang="en-US" sz="1200">
                <a:solidFill>
                  <a:prstClr val="black"/>
                </a:solidFill>
                <a:latin typeface="Calibri"/>
              </a:endParaRPr>
            </a:p>
          </p:txBody>
        </p:sp>
        <p:sp>
          <p:nvSpPr>
            <p:cNvPr id="7" name="TextBox 7"/>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FFFFFF"/>
                  </a:solidFill>
                  <a:latin typeface="DM Sans"/>
                  <a:ea typeface="DM Sans"/>
                  <a:cs typeface="DM Sans"/>
                  <a:sym typeface="DM Sans"/>
                </a:rPr>
                <a:t>Work for a company</a:t>
              </a:r>
            </a:p>
          </p:txBody>
        </p:sp>
      </p:grpSp>
      <p:grpSp>
        <p:nvGrpSpPr>
          <p:cNvPr id="8" name="Group 8"/>
          <p:cNvGrpSpPr/>
          <p:nvPr/>
        </p:nvGrpSpPr>
        <p:grpSpPr>
          <a:xfrm>
            <a:off x="5140031" y="5285537"/>
            <a:ext cx="3626647" cy="482851"/>
            <a:chOff x="0" y="0"/>
            <a:chExt cx="7253293" cy="965701"/>
          </a:xfrm>
        </p:grpSpPr>
        <p:sp>
          <p:nvSpPr>
            <p:cNvPr id="9" name="AutoShape 9"/>
            <p:cNvSpPr/>
            <p:nvPr/>
          </p:nvSpPr>
          <p:spPr>
            <a:xfrm>
              <a:off x="0" y="0"/>
              <a:ext cx="7253293" cy="965701"/>
            </a:xfrm>
            <a:prstGeom prst="rect">
              <a:avLst/>
            </a:prstGeom>
            <a:solidFill>
              <a:srgbClr val="EB04A3"/>
            </a:solidFill>
          </p:spPr>
          <p:txBody>
            <a:bodyPr/>
            <a:lstStyle/>
            <a:p>
              <a:pPr defTabSz="609630"/>
              <a:endParaRPr lang="en-US" sz="1200">
                <a:solidFill>
                  <a:prstClr val="black"/>
                </a:solidFill>
                <a:latin typeface="Calibri"/>
              </a:endParaRPr>
            </a:p>
          </p:txBody>
        </p:sp>
        <p:sp>
          <p:nvSpPr>
            <p:cNvPr id="10" name="TextBox 10"/>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FFFFFF"/>
                  </a:solidFill>
                  <a:latin typeface="DM Sans"/>
                  <a:ea typeface="DM Sans"/>
                  <a:cs typeface="DM Sans"/>
                  <a:sym typeface="DM Sans"/>
                </a:rPr>
                <a:t>Use finances to tell a story</a:t>
              </a:r>
            </a:p>
          </p:txBody>
        </p:sp>
      </p:grpSp>
      <p:grpSp>
        <p:nvGrpSpPr>
          <p:cNvPr id="11" name="Group 11"/>
          <p:cNvGrpSpPr/>
          <p:nvPr/>
        </p:nvGrpSpPr>
        <p:grpSpPr>
          <a:xfrm>
            <a:off x="5140031" y="6075291"/>
            <a:ext cx="3626647" cy="482851"/>
            <a:chOff x="0" y="0"/>
            <a:chExt cx="7253293" cy="965701"/>
          </a:xfrm>
        </p:grpSpPr>
        <p:sp>
          <p:nvSpPr>
            <p:cNvPr id="12" name="AutoShape 12"/>
            <p:cNvSpPr/>
            <p:nvPr/>
          </p:nvSpPr>
          <p:spPr>
            <a:xfrm>
              <a:off x="0" y="0"/>
              <a:ext cx="7253293" cy="965701"/>
            </a:xfrm>
            <a:prstGeom prst="rect">
              <a:avLst/>
            </a:prstGeom>
            <a:solidFill>
              <a:srgbClr val="D2FFE5"/>
            </a:solidFill>
          </p:spPr>
          <p:txBody>
            <a:bodyPr/>
            <a:lstStyle/>
            <a:p>
              <a:pPr defTabSz="609630"/>
              <a:endParaRPr lang="en-US" sz="1200">
                <a:solidFill>
                  <a:prstClr val="black"/>
                </a:solidFill>
                <a:latin typeface="Calibri"/>
              </a:endParaRPr>
            </a:p>
          </p:txBody>
        </p:sp>
        <p:sp>
          <p:nvSpPr>
            <p:cNvPr id="13" name="TextBox 13"/>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3A5DAE"/>
                  </a:solidFill>
                  <a:latin typeface="DM Sans"/>
                  <a:ea typeface="DM Sans"/>
                  <a:cs typeface="DM Sans"/>
                  <a:sym typeface="DM Sans"/>
                </a:rPr>
                <a:t>Be your own boss</a:t>
              </a:r>
            </a:p>
          </p:txBody>
        </p:sp>
      </p:grpSp>
      <p:sp>
        <p:nvSpPr>
          <p:cNvPr id="14" name="Freeform 14"/>
          <p:cNvSpPr/>
          <p:nvPr/>
        </p:nvSpPr>
        <p:spPr>
          <a:xfrm>
            <a:off x="3868240" y="5063166"/>
            <a:ext cx="639565" cy="722302"/>
          </a:xfrm>
          <a:custGeom>
            <a:avLst/>
            <a:gdLst/>
            <a:ahLst/>
            <a:cxnLst/>
            <a:rect l="l" t="t" r="r" b="b"/>
            <a:pathLst>
              <a:path w="959348" h="1083453">
                <a:moveTo>
                  <a:pt x="0" y="0"/>
                </a:moveTo>
                <a:lnTo>
                  <a:pt x="959348" y="0"/>
                </a:lnTo>
                <a:lnTo>
                  <a:pt x="959348" y="1083452"/>
                </a:lnTo>
                <a:lnTo>
                  <a:pt x="0" y="1083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685801" y="774701"/>
            <a:ext cx="9222175" cy="1549655"/>
          </a:xfrm>
          <a:prstGeom prst="rect">
            <a:avLst/>
          </a:prstGeom>
        </p:spPr>
        <p:txBody>
          <a:bodyPr lIns="0" tIns="0" rIns="0" bIns="0" rtlCol="0" anchor="t">
            <a:spAutoFit/>
          </a:bodyPr>
          <a:lstStyle/>
          <a:p>
            <a:pPr defTabSz="609630">
              <a:lnSpc>
                <a:spcPts val="6000"/>
              </a:lnSpc>
            </a:pPr>
            <a:r>
              <a:rPr lang="en-US" sz="6000">
                <a:solidFill>
                  <a:srgbClr val="FFFFFF"/>
                </a:solidFill>
                <a:latin typeface="Permanent Marker"/>
                <a:ea typeface="Permanent Marker"/>
                <a:cs typeface="Permanent Marker"/>
                <a:sym typeface="Permanent Marker"/>
              </a:rPr>
              <a:t>in accounting, there’s something for everyone!</a:t>
            </a:r>
          </a:p>
        </p:txBody>
      </p:sp>
      <p:sp>
        <p:nvSpPr>
          <p:cNvPr id="16" name="Freeform 16"/>
          <p:cNvSpPr/>
          <p:nvPr/>
        </p:nvSpPr>
        <p:spPr>
          <a:xfrm>
            <a:off x="3868240" y="5835840"/>
            <a:ext cx="639565" cy="722302"/>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8351826" y="5063048"/>
            <a:ext cx="639565" cy="722302"/>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8351826" y="5818172"/>
            <a:ext cx="639565" cy="722302"/>
          </a:xfrm>
          <a:custGeom>
            <a:avLst/>
            <a:gdLst/>
            <a:ahLst/>
            <a:cxnLst/>
            <a:rect l="l" t="t" r="r" b="b"/>
            <a:pathLst>
              <a:path w="959348" h="1083453">
                <a:moveTo>
                  <a:pt x="0" y="0"/>
                </a:moveTo>
                <a:lnTo>
                  <a:pt x="959349" y="0"/>
                </a:lnTo>
                <a:lnTo>
                  <a:pt x="959349" y="1083452"/>
                </a:lnTo>
                <a:lnTo>
                  <a:pt x="0" y="1083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685800" y="3739761"/>
            <a:ext cx="3626647" cy="482851"/>
            <a:chOff x="0" y="0"/>
            <a:chExt cx="7253293" cy="965701"/>
          </a:xfrm>
        </p:grpSpPr>
        <p:sp>
          <p:nvSpPr>
            <p:cNvPr id="20" name="AutoShape 20"/>
            <p:cNvSpPr/>
            <p:nvPr/>
          </p:nvSpPr>
          <p:spPr>
            <a:xfrm>
              <a:off x="0" y="0"/>
              <a:ext cx="7253293" cy="965701"/>
            </a:xfrm>
            <a:prstGeom prst="rect">
              <a:avLst/>
            </a:prstGeom>
            <a:solidFill>
              <a:srgbClr val="FFFFFF"/>
            </a:solidFill>
          </p:spPr>
          <p:txBody>
            <a:bodyPr/>
            <a:lstStyle/>
            <a:p>
              <a:pPr defTabSz="609630"/>
              <a:endParaRPr lang="en-US" sz="1200">
                <a:solidFill>
                  <a:prstClr val="black"/>
                </a:solidFill>
                <a:latin typeface="Calibri"/>
              </a:endParaRPr>
            </a:p>
          </p:txBody>
        </p:sp>
        <p:sp>
          <p:nvSpPr>
            <p:cNvPr id="21" name="TextBox 21"/>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3A5DAE"/>
                  </a:solidFill>
                  <a:latin typeface="DM Sans"/>
                  <a:ea typeface="DM Sans"/>
                  <a:cs typeface="DM Sans"/>
                  <a:sym typeface="DM Sans"/>
                </a:rPr>
                <a:t>Work in a team</a:t>
              </a:r>
            </a:p>
          </p:txBody>
        </p:sp>
      </p:grpSp>
      <p:grpSp>
        <p:nvGrpSpPr>
          <p:cNvPr id="22" name="Group 22"/>
          <p:cNvGrpSpPr/>
          <p:nvPr/>
        </p:nvGrpSpPr>
        <p:grpSpPr>
          <a:xfrm>
            <a:off x="685800" y="4529515"/>
            <a:ext cx="3626647" cy="482851"/>
            <a:chOff x="0" y="0"/>
            <a:chExt cx="7253293" cy="965701"/>
          </a:xfrm>
        </p:grpSpPr>
        <p:sp>
          <p:nvSpPr>
            <p:cNvPr id="23" name="AutoShape 23"/>
            <p:cNvSpPr/>
            <p:nvPr/>
          </p:nvSpPr>
          <p:spPr>
            <a:xfrm>
              <a:off x="0" y="0"/>
              <a:ext cx="7253293" cy="965701"/>
            </a:xfrm>
            <a:prstGeom prst="rect">
              <a:avLst/>
            </a:prstGeom>
            <a:solidFill>
              <a:srgbClr val="FFA300"/>
            </a:solidFill>
          </p:spPr>
          <p:txBody>
            <a:bodyPr/>
            <a:lstStyle/>
            <a:p>
              <a:pPr defTabSz="609630"/>
              <a:endParaRPr lang="en-US" sz="1200">
                <a:solidFill>
                  <a:prstClr val="black"/>
                </a:solidFill>
                <a:latin typeface="Calibri"/>
              </a:endParaRPr>
            </a:p>
          </p:txBody>
        </p:sp>
        <p:sp>
          <p:nvSpPr>
            <p:cNvPr id="24" name="TextBox 24"/>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FFFFFF"/>
                  </a:solidFill>
                  <a:latin typeface="DM Sans"/>
                  <a:ea typeface="DM Sans"/>
                  <a:cs typeface="DM Sans"/>
                  <a:sym typeface="DM Sans"/>
                </a:rPr>
                <a:t>Investigate fraud</a:t>
              </a:r>
            </a:p>
          </p:txBody>
        </p:sp>
      </p:grpSp>
      <p:grpSp>
        <p:nvGrpSpPr>
          <p:cNvPr id="25" name="Group 25"/>
          <p:cNvGrpSpPr/>
          <p:nvPr/>
        </p:nvGrpSpPr>
        <p:grpSpPr>
          <a:xfrm>
            <a:off x="5140031" y="3739761"/>
            <a:ext cx="3626647" cy="482851"/>
            <a:chOff x="0" y="0"/>
            <a:chExt cx="7253293" cy="965701"/>
          </a:xfrm>
        </p:grpSpPr>
        <p:sp>
          <p:nvSpPr>
            <p:cNvPr id="26" name="AutoShape 26"/>
            <p:cNvSpPr/>
            <p:nvPr/>
          </p:nvSpPr>
          <p:spPr>
            <a:xfrm>
              <a:off x="0" y="0"/>
              <a:ext cx="7253293" cy="965701"/>
            </a:xfrm>
            <a:prstGeom prst="rect">
              <a:avLst/>
            </a:prstGeom>
            <a:solidFill>
              <a:srgbClr val="EB04A3"/>
            </a:solidFill>
          </p:spPr>
          <p:txBody>
            <a:bodyPr/>
            <a:lstStyle/>
            <a:p>
              <a:pPr defTabSz="609630"/>
              <a:endParaRPr lang="en-US" sz="1200">
                <a:solidFill>
                  <a:prstClr val="black"/>
                </a:solidFill>
                <a:latin typeface="Calibri"/>
              </a:endParaRPr>
            </a:p>
          </p:txBody>
        </p:sp>
        <p:sp>
          <p:nvSpPr>
            <p:cNvPr id="27" name="TextBox 27"/>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FFFFFF"/>
                  </a:solidFill>
                  <a:latin typeface="DM Sans"/>
                  <a:ea typeface="DM Sans"/>
                  <a:cs typeface="DM Sans"/>
                  <a:sym typeface="DM Sans"/>
                </a:rPr>
                <a:t>Work by yourself</a:t>
              </a:r>
            </a:p>
          </p:txBody>
        </p:sp>
      </p:grpSp>
      <p:grpSp>
        <p:nvGrpSpPr>
          <p:cNvPr id="28" name="Group 28"/>
          <p:cNvGrpSpPr/>
          <p:nvPr/>
        </p:nvGrpSpPr>
        <p:grpSpPr>
          <a:xfrm>
            <a:off x="5140031" y="4529515"/>
            <a:ext cx="3626647" cy="482851"/>
            <a:chOff x="0" y="0"/>
            <a:chExt cx="7253293" cy="965701"/>
          </a:xfrm>
        </p:grpSpPr>
        <p:sp>
          <p:nvSpPr>
            <p:cNvPr id="29" name="AutoShape 29"/>
            <p:cNvSpPr/>
            <p:nvPr/>
          </p:nvSpPr>
          <p:spPr>
            <a:xfrm>
              <a:off x="0" y="0"/>
              <a:ext cx="7253293" cy="965701"/>
            </a:xfrm>
            <a:prstGeom prst="rect">
              <a:avLst/>
            </a:prstGeom>
            <a:solidFill>
              <a:srgbClr val="D2FFE5"/>
            </a:solidFill>
          </p:spPr>
          <p:txBody>
            <a:bodyPr/>
            <a:lstStyle/>
            <a:p>
              <a:pPr defTabSz="609630"/>
              <a:endParaRPr lang="en-US" sz="1200">
                <a:solidFill>
                  <a:prstClr val="black"/>
                </a:solidFill>
                <a:latin typeface="Calibri"/>
              </a:endParaRPr>
            </a:p>
          </p:txBody>
        </p:sp>
        <p:sp>
          <p:nvSpPr>
            <p:cNvPr id="30" name="TextBox 30"/>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3A5DAE"/>
                  </a:solidFill>
                  <a:latin typeface="DM Sans"/>
                  <a:ea typeface="DM Sans"/>
                  <a:cs typeface="DM Sans"/>
                  <a:sym typeface="DM Sans"/>
                </a:rPr>
                <a:t>Protect the environment</a:t>
              </a:r>
            </a:p>
          </p:txBody>
        </p:sp>
      </p:grpSp>
      <p:sp>
        <p:nvSpPr>
          <p:cNvPr id="31" name="Freeform 31"/>
          <p:cNvSpPr/>
          <p:nvPr/>
        </p:nvSpPr>
        <p:spPr>
          <a:xfrm>
            <a:off x="3868240" y="3517272"/>
            <a:ext cx="639565" cy="722302"/>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3868240" y="4272396"/>
            <a:ext cx="639565" cy="722302"/>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351826" y="3517272"/>
            <a:ext cx="639565" cy="722302"/>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8351826" y="4272396"/>
            <a:ext cx="639565" cy="722302"/>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10080791" y="183761"/>
            <a:ext cx="6497675" cy="3556000"/>
          </a:xfrm>
          <a:custGeom>
            <a:avLst/>
            <a:gdLst/>
            <a:ahLst/>
            <a:cxnLst/>
            <a:rect l="l" t="t" r="r" b="b"/>
            <a:pathLst>
              <a:path w="9746512" h="5334000">
                <a:moveTo>
                  <a:pt x="0" y="0"/>
                </a:moveTo>
                <a:lnTo>
                  <a:pt x="9746511" y="0"/>
                </a:lnTo>
                <a:lnTo>
                  <a:pt x="9746511" y="5334000"/>
                </a:lnTo>
                <a:lnTo>
                  <a:pt x="0" y="5334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36" name="Group 36"/>
          <p:cNvGrpSpPr/>
          <p:nvPr/>
        </p:nvGrpSpPr>
        <p:grpSpPr>
          <a:xfrm>
            <a:off x="685800" y="2947609"/>
            <a:ext cx="3626647" cy="482851"/>
            <a:chOff x="0" y="0"/>
            <a:chExt cx="7253293" cy="965701"/>
          </a:xfrm>
        </p:grpSpPr>
        <p:sp>
          <p:nvSpPr>
            <p:cNvPr id="37" name="AutoShape 37"/>
            <p:cNvSpPr/>
            <p:nvPr/>
          </p:nvSpPr>
          <p:spPr>
            <a:xfrm>
              <a:off x="0" y="0"/>
              <a:ext cx="7253293" cy="965701"/>
            </a:xfrm>
            <a:prstGeom prst="rect">
              <a:avLst/>
            </a:prstGeom>
            <a:solidFill>
              <a:srgbClr val="FFA300"/>
            </a:solidFill>
          </p:spPr>
          <p:txBody>
            <a:bodyPr/>
            <a:lstStyle/>
            <a:p>
              <a:pPr defTabSz="609630"/>
              <a:endParaRPr lang="en-US" sz="1200">
                <a:solidFill>
                  <a:prstClr val="black"/>
                </a:solidFill>
                <a:latin typeface="Calibri"/>
              </a:endParaRPr>
            </a:p>
          </p:txBody>
        </p:sp>
        <p:sp>
          <p:nvSpPr>
            <p:cNvPr id="38" name="TextBox 38"/>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FFFFFF"/>
                  </a:solidFill>
                  <a:latin typeface="DM Sans"/>
                  <a:ea typeface="DM Sans"/>
                  <a:cs typeface="DM Sans"/>
                  <a:sym typeface="DM Sans"/>
                </a:rPr>
                <a:t>Travel for your job</a:t>
              </a:r>
            </a:p>
          </p:txBody>
        </p:sp>
      </p:grpSp>
      <p:grpSp>
        <p:nvGrpSpPr>
          <p:cNvPr id="39" name="Group 39"/>
          <p:cNvGrpSpPr/>
          <p:nvPr/>
        </p:nvGrpSpPr>
        <p:grpSpPr>
          <a:xfrm>
            <a:off x="5140031" y="2947609"/>
            <a:ext cx="3626647" cy="482851"/>
            <a:chOff x="0" y="0"/>
            <a:chExt cx="7253293" cy="965701"/>
          </a:xfrm>
        </p:grpSpPr>
        <p:sp>
          <p:nvSpPr>
            <p:cNvPr id="40" name="AutoShape 40"/>
            <p:cNvSpPr/>
            <p:nvPr/>
          </p:nvSpPr>
          <p:spPr>
            <a:xfrm>
              <a:off x="0" y="0"/>
              <a:ext cx="7253293" cy="965701"/>
            </a:xfrm>
            <a:prstGeom prst="rect">
              <a:avLst/>
            </a:prstGeom>
            <a:solidFill>
              <a:srgbClr val="D2FFE5"/>
            </a:solidFill>
          </p:spPr>
          <p:txBody>
            <a:bodyPr/>
            <a:lstStyle/>
            <a:p>
              <a:pPr defTabSz="609630"/>
              <a:endParaRPr lang="en-US" sz="1200">
                <a:solidFill>
                  <a:prstClr val="black"/>
                </a:solidFill>
                <a:latin typeface="Calibri"/>
              </a:endParaRPr>
            </a:p>
          </p:txBody>
        </p:sp>
        <p:sp>
          <p:nvSpPr>
            <p:cNvPr id="41" name="TextBox 41"/>
            <p:cNvSpPr txBox="1"/>
            <p:nvPr/>
          </p:nvSpPr>
          <p:spPr>
            <a:xfrm>
              <a:off x="552430" y="174452"/>
              <a:ext cx="6148433" cy="588621"/>
            </a:xfrm>
            <a:prstGeom prst="rect">
              <a:avLst/>
            </a:prstGeom>
          </p:spPr>
          <p:txBody>
            <a:bodyPr lIns="0" tIns="0" rIns="0" bIns="0" rtlCol="0" anchor="t">
              <a:spAutoFit/>
            </a:bodyPr>
            <a:lstStyle/>
            <a:p>
              <a:pPr defTabSz="609630">
                <a:lnSpc>
                  <a:spcPts val="2427"/>
                </a:lnSpc>
              </a:pPr>
              <a:r>
                <a:rPr lang="en-US" sz="1733">
                  <a:solidFill>
                    <a:srgbClr val="3A5DAE"/>
                  </a:solidFill>
                  <a:latin typeface="DM Sans"/>
                  <a:ea typeface="DM Sans"/>
                  <a:cs typeface="DM Sans"/>
                  <a:sym typeface="DM Sans"/>
                </a:rPr>
                <a:t>Work at a desk</a:t>
              </a:r>
            </a:p>
          </p:txBody>
        </p:sp>
      </p:grpSp>
      <p:sp>
        <p:nvSpPr>
          <p:cNvPr id="42" name="Freeform 42"/>
          <p:cNvSpPr/>
          <p:nvPr/>
        </p:nvSpPr>
        <p:spPr>
          <a:xfrm>
            <a:off x="3868240" y="2725120"/>
            <a:ext cx="639565" cy="722302"/>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8351826" y="2690490"/>
            <a:ext cx="639565" cy="722302"/>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8434644" y="4583930"/>
            <a:ext cx="4573553" cy="3176540"/>
          </a:xfrm>
          <a:custGeom>
            <a:avLst/>
            <a:gdLst/>
            <a:ahLst/>
            <a:cxnLst/>
            <a:rect l="l" t="t" r="r" b="b"/>
            <a:pathLst>
              <a:path w="6860329" h="4764810">
                <a:moveTo>
                  <a:pt x="0" y="4764810"/>
                </a:moveTo>
                <a:lnTo>
                  <a:pt x="6860328" y="4764810"/>
                </a:lnTo>
                <a:lnTo>
                  <a:pt x="6860328"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27715" y="5553618"/>
            <a:ext cx="3971400" cy="1841285"/>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770108" y="685801"/>
            <a:ext cx="8651785" cy="5018035"/>
            <a:chOff x="0" y="0"/>
            <a:chExt cx="17303571" cy="10036071"/>
          </a:xfrm>
        </p:grpSpPr>
        <p:sp>
          <p:nvSpPr>
            <p:cNvPr id="5" name="Freeform 5"/>
            <p:cNvSpPr/>
            <p:nvPr/>
          </p:nvSpPr>
          <p:spPr>
            <a:xfrm>
              <a:off x="0" y="0"/>
              <a:ext cx="17303571" cy="10036071"/>
            </a:xfrm>
            <a:custGeom>
              <a:avLst/>
              <a:gdLst/>
              <a:ahLst/>
              <a:cxnLst/>
              <a:rect l="l" t="t" r="r" b="b"/>
              <a:pathLst>
                <a:path w="17303571" h="10036071">
                  <a:moveTo>
                    <a:pt x="0" y="0"/>
                  </a:moveTo>
                  <a:lnTo>
                    <a:pt x="17303571" y="0"/>
                  </a:lnTo>
                  <a:lnTo>
                    <a:pt x="17303571" y="10036071"/>
                  </a:lnTo>
                  <a:lnTo>
                    <a:pt x="0" y="10036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4118271" y="3098156"/>
              <a:ext cx="9067029" cy="2753080"/>
            </a:xfrm>
            <a:custGeom>
              <a:avLst/>
              <a:gdLst/>
              <a:ahLst/>
              <a:cxnLst/>
              <a:rect l="l" t="t" r="r" b="b"/>
              <a:pathLst>
                <a:path w="9067029" h="2753080">
                  <a:moveTo>
                    <a:pt x="0" y="0"/>
                  </a:moveTo>
                  <a:lnTo>
                    <a:pt x="9067029" y="0"/>
                  </a:lnTo>
                  <a:lnTo>
                    <a:pt x="9067029" y="2753080"/>
                  </a:lnTo>
                  <a:lnTo>
                    <a:pt x="0" y="2753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5381448" y="3566354"/>
              <a:ext cx="6540674" cy="1661994"/>
            </a:xfrm>
            <a:prstGeom prst="rect">
              <a:avLst/>
            </a:prstGeom>
          </p:spPr>
          <p:txBody>
            <a:bodyPr lIns="0" tIns="0" rIns="0" bIns="0" rtlCol="0" anchor="t">
              <a:spAutoFit/>
            </a:bodyPr>
            <a:lstStyle/>
            <a:p>
              <a:pPr algn="ctr" defTabSz="609630">
                <a:lnSpc>
                  <a:spcPts val="6921"/>
                </a:lnSpc>
              </a:pPr>
              <a:r>
                <a:rPr lang="en-US" sz="4944">
                  <a:solidFill>
                    <a:srgbClr val="FFFFFF"/>
                  </a:solidFill>
                  <a:latin typeface="Permanent Marker"/>
                  <a:ea typeface="Permanent Marker"/>
                  <a:cs typeface="Permanent Marker"/>
                  <a:sym typeface="Permanent Marker"/>
                </a:rPr>
                <a:t>questions?</a:t>
              </a:r>
            </a:p>
          </p:txBody>
        </p:sp>
      </p:grpSp>
      <p:sp>
        <p:nvSpPr>
          <p:cNvPr id="8" name="Freeform 8"/>
          <p:cNvSpPr/>
          <p:nvPr/>
        </p:nvSpPr>
        <p:spPr>
          <a:xfrm>
            <a:off x="9462310" y="-2573719"/>
            <a:ext cx="3545886" cy="4248883"/>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05866" y="-824455"/>
            <a:ext cx="2923030" cy="2763592"/>
          </a:xfrm>
          <a:custGeom>
            <a:avLst/>
            <a:gdLst/>
            <a:ahLst/>
            <a:cxnLst/>
            <a:rect l="l" t="t" r="r" b="b"/>
            <a:pathLst>
              <a:path w="4384545" h="4145388">
                <a:moveTo>
                  <a:pt x="0" y="0"/>
                </a:moveTo>
                <a:lnTo>
                  <a:pt x="4384545" y="0"/>
                </a:lnTo>
                <a:lnTo>
                  <a:pt x="4384545" y="4145388"/>
                </a:lnTo>
                <a:lnTo>
                  <a:pt x="0" y="41453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685800" y="685801"/>
            <a:ext cx="5052913" cy="11072119"/>
          </a:xfrm>
          <a:custGeom>
            <a:avLst/>
            <a:gdLst/>
            <a:ahLst/>
            <a:cxnLst/>
            <a:rect l="l" t="t" r="r" b="b"/>
            <a:pathLst>
              <a:path w="7579369" h="16608179">
                <a:moveTo>
                  <a:pt x="0" y="0"/>
                </a:moveTo>
                <a:lnTo>
                  <a:pt x="7579369" y="0"/>
                </a:lnTo>
                <a:lnTo>
                  <a:pt x="7579369" y="16608179"/>
                </a:lnTo>
                <a:lnTo>
                  <a:pt x="0" y="16608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69987" y="1484527"/>
            <a:ext cx="3778943" cy="4737332"/>
          </a:xfrm>
          <a:custGeom>
            <a:avLst/>
            <a:gdLst/>
            <a:ahLst/>
            <a:cxnLst/>
            <a:rect l="l" t="t" r="r" b="b"/>
            <a:pathLst>
              <a:path w="5668414" h="7105998">
                <a:moveTo>
                  <a:pt x="0" y="0"/>
                </a:moveTo>
                <a:lnTo>
                  <a:pt x="5668414" y="0"/>
                </a:lnTo>
                <a:lnTo>
                  <a:pt x="5668414" y="7105998"/>
                </a:lnTo>
                <a:lnTo>
                  <a:pt x="0" y="71059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539800" y="1254007"/>
            <a:ext cx="4966401" cy="2066045"/>
            <a:chOff x="0" y="133351"/>
            <a:chExt cx="9932801" cy="4132090"/>
          </a:xfrm>
        </p:grpSpPr>
        <p:sp>
          <p:nvSpPr>
            <p:cNvPr id="5" name="TextBox 5"/>
            <p:cNvSpPr txBox="1"/>
            <p:nvPr/>
          </p:nvSpPr>
          <p:spPr>
            <a:xfrm>
              <a:off x="0" y="133351"/>
              <a:ext cx="9932801" cy="3099310"/>
            </a:xfrm>
            <a:prstGeom prst="rect">
              <a:avLst/>
            </a:prstGeom>
          </p:spPr>
          <p:txBody>
            <a:bodyPr lIns="0" tIns="0" rIns="0" bIns="0" rtlCol="0" anchor="t">
              <a:spAutoFit/>
            </a:bodyPr>
            <a:lstStyle/>
            <a:p>
              <a:pPr defTabSz="609630">
                <a:lnSpc>
                  <a:spcPts val="6000"/>
                </a:lnSpc>
              </a:pPr>
              <a:r>
                <a:rPr lang="en-US" sz="6000">
                  <a:solidFill>
                    <a:srgbClr val="FFFFFF"/>
                  </a:solidFill>
                  <a:latin typeface="Permanent Marker"/>
                  <a:ea typeface="Permanent Marker"/>
                  <a:cs typeface="Permanent Marker"/>
                  <a:sym typeface="Permanent Marker"/>
                </a:rPr>
                <a:t>Career Aspirations</a:t>
              </a:r>
            </a:p>
          </p:txBody>
        </p:sp>
        <p:sp>
          <p:nvSpPr>
            <p:cNvPr id="6" name="TextBox 6"/>
            <p:cNvSpPr txBox="1"/>
            <p:nvPr/>
          </p:nvSpPr>
          <p:spPr>
            <a:xfrm>
              <a:off x="0" y="3591411"/>
              <a:ext cx="9932801" cy="674030"/>
            </a:xfrm>
            <a:prstGeom prst="rect">
              <a:avLst/>
            </a:prstGeom>
          </p:spPr>
          <p:txBody>
            <a:bodyPr lIns="0" tIns="0" rIns="0" bIns="0" rtlCol="0" anchor="t">
              <a:spAutoFit/>
            </a:bodyPr>
            <a:lstStyle/>
            <a:p>
              <a:pPr defTabSz="609630">
                <a:lnSpc>
                  <a:spcPts val="2800"/>
                </a:lnSpc>
              </a:pPr>
              <a:r>
                <a:rPr lang="en-US" sz="2000" b="1" dirty="0">
                  <a:solidFill>
                    <a:srgbClr val="FFFFFF"/>
                  </a:solidFill>
                  <a:latin typeface="DM Sans Bold"/>
                  <a:ea typeface="DM Sans Bold"/>
                  <a:cs typeface="DM Sans Bold"/>
                  <a:sym typeface="DM Sans Bold"/>
                </a:rPr>
                <a:t>Dream roles in dream companies</a:t>
              </a:r>
            </a:p>
          </p:txBody>
        </p:sp>
      </p:grpSp>
      <p:sp>
        <p:nvSpPr>
          <p:cNvPr id="7" name="TextBox 7"/>
          <p:cNvSpPr txBox="1"/>
          <p:nvPr/>
        </p:nvSpPr>
        <p:spPr>
          <a:xfrm>
            <a:off x="6539800" y="3998880"/>
            <a:ext cx="4966401" cy="348300"/>
          </a:xfrm>
          <a:prstGeom prst="rect">
            <a:avLst/>
          </a:prstGeom>
        </p:spPr>
        <p:txBody>
          <a:bodyPr lIns="0" tIns="0" rIns="0" bIns="0" rtlCol="0" anchor="t">
            <a:spAutoFit/>
          </a:bodyPr>
          <a:lstStyle/>
          <a:p>
            <a:pPr defTabSz="609630">
              <a:lnSpc>
                <a:spcPts val="2800"/>
              </a:lnSpc>
            </a:pPr>
            <a:r>
              <a:rPr lang="en-US" sz="2333" b="1" dirty="0">
                <a:solidFill>
                  <a:srgbClr val="FFFFFF"/>
                </a:solidFill>
                <a:latin typeface="DM Sans Bold"/>
                <a:ea typeface="DM Sans Bold"/>
                <a:cs typeface="DM Sans Bold"/>
                <a:sym typeface="DM Sans Bold"/>
              </a:rPr>
              <a:t>What is your dream job?</a:t>
            </a:r>
          </a:p>
        </p:txBody>
      </p:sp>
      <p:sp>
        <p:nvSpPr>
          <p:cNvPr id="8" name="TextBox 8"/>
          <p:cNvSpPr txBox="1"/>
          <p:nvPr/>
        </p:nvSpPr>
        <p:spPr>
          <a:xfrm>
            <a:off x="6539800" y="4512852"/>
            <a:ext cx="4966401" cy="1179810"/>
          </a:xfrm>
          <a:prstGeom prst="rect">
            <a:avLst/>
          </a:prstGeom>
        </p:spPr>
        <p:txBody>
          <a:bodyPr lIns="0" tIns="0" rIns="0" bIns="0" rtlCol="0" anchor="t">
            <a:spAutoFit/>
          </a:bodyPr>
          <a:lstStyle/>
          <a:p>
            <a:pPr defTabSz="609630">
              <a:lnSpc>
                <a:spcPts val="2333"/>
              </a:lnSpc>
            </a:pPr>
            <a:r>
              <a:rPr lang="en-US" sz="2133" dirty="0">
                <a:solidFill>
                  <a:srgbClr val="FFFFFF"/>
                </a:solidFill>
                <a:latin typeface="DM Sans"/>
                <a:ea typeface="DM Sans"/>
                <a:cs typeface="DM Sans"/>
                <a:sym typeface="DM Sans"/>
              </a:rPr>
              <a:t>Company name:</a:t>
            </a:r>
          </a:p>
          <a:p>
            <a:pPr defTabSz="609630">
              <a:lnSpc>
                <a:spcPts val="2333"/>
              </a:lnSpc>
            </a:pPr>
            <a:r>
              <a:rPr lang="en-US" sz="2133" dirty="0">
                <a:solidFill>
                  <a:srgbClr val="FFFFFF"/>
                </a:solidFill>
                <a:latin typeface="DM Sans"/>
                <a:ea typeface="DM Sans"/>
                <a:cs typeface="DM Sans"/>
                <a:sym typeface="DM Sans"/>
              </a:rPr>
              <a:t>Job title:</a:t>
            </a:r>
          </a:p>
          <a:p>
            <a:pPr defTabSz="609630">
              <a:lnSpc>
                <a:spcPts val="2333"/>
              </a:lnSpc>
            </a:pPr>
            <a:r>
              <a:rPr lang="en-US" sz="2133" dirty="0">
                <a:solidFill>
                  <a:srgbClr val="FFFFFF"/>
                </a:solidFill>
                <a:latin typeface="DM Sans"/>
                <a:ea typeface="DM Sans"/>
                <a:cs typeface="DM Sans"/>
                <a:sym typeface="DM Sans"/>
              </a:rPr>
              <a:t>Responsibilities:</a:t>
            </a:r>
          </a:p>
          <a:p>
            <a:pPr defTabSz="609630">
              <a:lnSpc>
                <a:spcPts val="2333"/>
              </a:lnSpc>
            </a:pPr>
            <a:r>
              <a:rPr lang="en-US" sz="2133" dirty="0">
                <a:solidFill>
                  <a:srgbClr val="FFFFFF"/>
                </a:solidFill>
                <a:latin typeface="DM Sans"/>
                <a:ea typeface="DM Sans"/>
                <a:cs typeface="DM Sans"/>
                <a:sym typeface="DM Sans"/>
              </a:rPr>
              <a:t>Why this is my dream job:</a:t>
            </a:r>
          </a:p>
        </p:txBody>
      </p:sp>
      <p:sp>
        <p:nvSpPr>
          <p:cNvPr id="9" name="Freeform 9"/>
          <p:cNvSpPr/>
          <p:nvPr/>
        </p:nvSpPr>
        <p:spPr>
          <a:xfrm>
            <a:off x="3889841" y="3450741"/>
            <a:ext cx="2118177" cy="804907"/>
          </a:xfrm>
          <a:custGeom>
            <a:avLst/>
            <a:gdLst/>
            <a:ahLst/>
            <a:cxnLst/>
            <a:rect l="l" t="t" r="r" b="b"/>
            <a:pathLst>
              <a:path w="3177265" h="1207361">
                <a:moveTo>
                  <a:pt x="0" y="0"/>
                </a:moveTo>
                <a:lnTo>
                  <a:pt x="3177266" y="0"/>
                </a:lnTo>
                <a:lnTo>
                  <a:pt x="3177266" y="1207361"/>
                </a:lnTo>
                <a:lnTo>
                  <a:pt x="0" y="12073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519841" y="4523703"/>
            <a:ext cx="4876800" cy="266893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484716" y="372478"/>
            <a:ext cx="3218649" cy="3657555"/>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959749" y="1841285"/>
            <a:ext cx="8317957" cy="3841383"/>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3194999" y="2436311"/>
            <a:ext cx="6087369" cy="2706318"/>
          </a:xfrm>
          <a:prstGeom prst="rect">
            <a:avLst/>
          </a:prstGeom>
        </p:spPr>
        <p:txBody>
          <a:bodyPr lIns="0" tIns="0" rIns="0" bIns="0" rtlCol="0" anchor="t">
            <a:spAutoFit/>
          </a:bodyPr>
          <a:lstStyle/>
          <a:p>
            <a:pPr defTabSz="609630">
              <a:lnSpc>
                <a:spcPts val="7021"/>
              </a:lnSpc>
            </a:pPr>
            <a:r>
              <a:rPr lang="en-US" sz="7021">
                <a:solidFill>
                  <a:srgbClr val="FFFFFF"/>
                </a:solidFill>
                <a:latin typeface="DM Sans"/>
                <a:ea typeface="DM Sans"/>
                <a:cs typeface="DM Sans"/>
                <a:sym typeface="DM Sans"/>
              </a:rPr>
              <a:t>What do these careers have in common?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351648" y="0"/>
            <a:ext cx="5488704" cy="6876509"/>
          </a:xfrm>
          <a:custGeom>
            <a:avLst/>
            <a:gdLst/>
            <a:ahLst/>
            <a:cxnLst/>
            <a:rect l="l" t="t" r="r" b="b"/>
            <a:pathLst>
              <a:path w="8233056" h="10314763">
                <a:moveTo>
                  <a:pt x="0" y="0"/>
                </a:moveTo>
                <a:lnTo>
                  <a:pt x="8233056" y="0"/>
                </a:lnTo>
                <a:lnTo>
                  <a:pt x="8233056" y="10314763"/>
                </a:lnTo>
                <a:lnTo>
                  <a:pt x="0" y="10314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rot="-422511">
            <a:off x="4300102" y="1985605"/>
            <a:ext cx="3592114" cy="2664704"/>
          </a:xfrm>
          <a:prstGeom prst="rect">
            <a:avLst/>
          </a:prstGeom>
        </p:spPr>
        <p:txBody>
          <a:bodyPr lIns="0" tIns="0" rIns="0" bIns="0" rtlCol="0" anchor="t">
            <a:spAutoFit/>
          </a:bodyPr>
          <a:lstStyle/>
          <a:p>
            <a:pPr algn="ctr" defTabSz="609630">
              <a:lnSpc>
                <a:spcPts val="7770"/>
              </a:lnSpc>
            </a:pPr>
            <a:r>
              <a:rPr lang="en-US" sz="5550">
                <a:solidFill>
                  <a:srgbClr val="FFFFFF"/>
                </a:solidFill>
                <a:latin typeface="Permanent Marker"/>
                <a:ea typeface="Permanent Marker"/>
                <a:cs typeface="Permanent Marker"/>
                <a:sym typeface="Permanent Marker"/>
              </a:rPr>
              <a:t>money </a:t>
            </a:r>
          </a:p>
          <a:p>
            <a:pPr algn="ctr" defTabSz="609630">
              <a:lnSpc>
                <a:spcPts val="6650"/>
              </a:lnSpc>
            </a:pPr>
            <a:r>
              <a:rPr lang="en-US" sz="4750">
                <a:solidFill>
                  <a:srgbClr val="FFFFFF"/>
                </a:solidFill>
                <a:latin typeface="Permanent Marker"/>
                <a:ea typeface="Permanent Marker"/>
                <a:cs typeface="Permanent Marker"/>
                <a:sym typeface="Permanent Marker"/>
              </a:rPr>
              <a:t>+</a:t>
            </a:r>
          </a:p>
          <a:p>
            <a:pPr algn="ctr" defTabSz="609630">
              <a:lnSpc>
                <a:spcPts val="6650"/>
              </a:lnSpc>
            </a:pPr>
            <a:r>
              <a:rPr lang="en-US" sz="4750">
                <a:solidFill>
                  <a:srgbClr val="FFFFFF"/>
                </a:solidFill>
                <a:latin typeface="Permanent Marker"/>
                <a:ea typeface="Permanent Marker"/>
                <a:cs typeface="Permanent Marker"/>
                <a:sym typeface="Permanent Marker"/>
              </a:rPr>
              <a:t>accountants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3012736" y="-239037"/>
            <a:ext cx="10652213" cy="7097037"/>
          </a:xfrm>
          <a:custGeom>
            <a:avLst/>
            <a:gdLst/>
            <a:ahLst/>
            <a:cxnLst/>
            <a:rect l="l" t="t" r="r" b="b"/>
            <a:pathLst>
              <a:path w="15978320" h="10645555">
                <a:moveTo>
                  <a:pt x="0" y="0"/>
                </a:moveTo>
                <a:lnTo>
                  <a:pt x="15978320" y="0"/>
                </a:lnTo>
                <a:lnTo>
                  <a:pt x="15978320" y="10645555"/>
                </a:lnTo>
                <a:lnTo>
                  <a:pt x="0" y="1064555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97631" y="310411"/>
            <a:ext cx="4910875" cy="2053639"/>
          </a:xfrm>
          <a:custGeom>
            <a:avLst/>
            <a:gdLst/>
            <a:ahLst/>
            <a:cxnLst/>
            <a:rect l="l" t="t" r="r" b="b"/>
            <a:pathLst>
              <a:path w="9821751" h="4107278">
                <a:moveTo>
                  <a:pt x="0" y="0"/>
                </a:moveTo>
                <a:lnTo>
                  <a:pt x="9821751" y="0"/>
                </a:lnTo>
                <a:lnTo>
                  <a:pt x="9821751" y="4107278"/>
                </a:lnTo>
                <a:lnTo>
                  <a:pt x="0" y="4107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219200" y="767133"/>
            <a:ext cx="3057403" cy="1042978"/>
          </a:xfrm>
          <a:prstGeom prst="rect">
            <a:avLst/>
          </a:prstGeom>
        </p:spPr>
        <p:txBody>
          <a:bodyPr lIns="0" tIns="0" rIns="0" bIns="0" rtlCol="0" anchor="t">
            <a:spAutoFit/>
          </a:bodyPr>
          <a:lstStyle/>
          <a:p>
            <a:pPr algn="ctr" defTabSz="609630">
              <a:lnSpc>
                <a:spcPts val="4153"/>
              </a:lnSpc>
            </a:pPr>
            <a:r>
              <a:rPr lang="en-US" sz="2966" b="1" dirty="0">
                <a:solidFill>
                  <a:srgbClr val="FFFFFF"/>
                </a:solidFill>
                <a:latin typeface="DM Sans Bold"/>
                <a:ea typeface="DM Sans Bold"/>
                <a:cs typeface="DM Sans Bold"/>
                <a:sym typeface="DM Sans Bold"/>
              </a:rPr>
              <a:t>What do you do with money?</a:t>
            </a:r>
          </a:p>
        </p:txBody>
      </p:sp>
      <p:sp>
        <p:nvSpPr>
          <p:cNvPr id="6" name="Freeform 6"/>
          <p:cNvSpPr/>
          <p:nvPr/>
        </p:nvSpPr>
        <p:spPr>
          <a:xfrm>
            <a:off x="1323673" y="2494846"/>
            <a:ext cx="3378127" cy="4232277"/>
          </a:xfrm>
          <a:custGeom>
            <a:avLst/>
            <a:gdLst/>
            <a:ahLst/>
            <a:cxnLst/>
            <a:rect l="l" t="t" r="r" b="b"/>
            <a:pathLst>
              <a:path w="5067190" h="6348416">
                <a:moveTo>
                  <a:pt x="0" y="0"/>
                </a:moveTo>
                <a:lnTo>
                  <a:pt x="5067190" y="0"/>
                </a:lnTo>
                <a:lnTo>
                  <a:pt x="5067190" y="6348417"/>
                </a:lnTo>
                <a:lnTo>
                  <a:pt x="0" y="63484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rot="-430879">
            <a:off x="1786132" y="3574514"/>
            <a:ext cx="2172035" cy="2475101"/>
          </a:xfrm>
          <a:prstGeom prst="rect">
            <a:avLst/>
          </a:prstGeom>
        </p:spPr>
        <p:txBody>
          <a:bodyPr lIns="0" tIns="0" rIns="0" bIns="0" rtlCol="0" anchor="t">
            <a:spAutoFit/>
          </a:bodyPr>
          <a:lstStyle/>
          <a:p>
            <a:pPr marL="756945" lvl="1" indent="-378472" defTabSz="609630">
              <a:lnSpc>
                <a:spcPts val="4908"/>
              </a:lnSpc>
              <a:buFont typeface="Arial"/>
              <a:buChar char="•"/>
            </a:pPr>
            <a:r>
              <a:rPr lang="en-US" sz="3506">
                <a:solidFill>
                  <a:srgbClr val="000000"/>
                </a:solidFill>
                <a:latin typeface="Canva Student Font"/>
                <a:ea typeface="Canva Student Font"/>
                <a:cs typeface="Canva Student Font"/>
                <a:sym typeface="Canva Student Font"/>
              </a:rPr>
              <a:t>Save</a:t>
            </a:r>
          </a:p>
          <a:p>
            <a:pPr marL="756945" lvl="1" indent="-378472" defTabSz="609630">
              <a:lnSpc>
                <a:spcPts val="4908"/>
              </a:lnSpc>
              <a:buFont typeface="Arial"/>
              <a:buChar char="•"/>
            </a:pPr>
            <a:r>
              <a:rPr lang="en-US" sz="3506">
                <a:solidFill>
                  <a:srgbClr val="000000"/>
                </a:solidFill>
                <a:latin typeface="Canva Student Font"/>
                <a:ea typeface="Canva Student Font"/>
                <a:cs typeface="Canva Student Font"/>
                <a:sym typeface="Canva Student Font"/>
              </a:rPr>
              <a:t>Invest</a:t>
            </a:r>
          </a:p>
          <a:p>
            <a:pPr marL="756945" lvl="1" indent="-378472" defTabSz="609630">
              <a:lnSpc>
                <a:spcPts val="4908"/>
              </a:lnSpc>
              <a:buFont typeface="Arial"/>
              <a:buChar char="•"/>
            </a:pPr>
            <a:r>
              <a:rPr lang="en-US" sz="3506">
                <a:solidFill>
                  <a:srgbClr val="000000"/>
                </a:solidFill>
                <a:latin typeface="Canva Student Font"/>
                <a:ea typeface="Canva Student Font"/>
                <a:cs typeface="Canva Student Font"/>
                <a:sym typeface="Canva Student Font"/>
              </a:rPr>
              <a:t>Donate</a:t>
            </a:r>
          </a:p>
          <a:p>
            <a:pPr marL="756945" lvl="1" indent="-378472" defTabSz="609630">
              <a:lnSpc>
                <a:spcPts val="4908"/>
              </a:lnSpc>
              <a:buFont typeface="Arial"/>
              <a:buChar char="•"/>
            </a:pPr>
            <a:r>
              <a:rPr lang="en-US" sz="3506">
                <a:solidFill>
                  <a:srgbClr val="000000"/>
                </a:solidFill>
                <a:latin typeface="Canva Student Font"/>
                <a:ea typeface="Canva Student Font"/>
                <a:cs typeface="Canva Student Font"/>
                <a:sym typeface="Canva Student Font"/>
              </a:rPr>
              <a:t>Spend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762935" y="1954902"/>
            <a:ext cx="3843833" cy="686406"/>
          </a:xfrm>
          <a:prstGeom prst="rect">
            <a:avLst/>
          </a:prstGeom>
        </p:spPr>
        <p:txBody>
          <a:bodyPr lIns="0" tIns="0" rIns="0" bIns="0" rtlCol="0" anchor="t">
            <a:spAutoFit/>
          </a:bodyPr>
          <a:lstStyle/>
          <a:p>
            <a:pPr algn="ctr" defTabSz="609630">
              <a:lnSpc>
                <a:spcPts val="5646"/>
              </a:lnSpc>
            </a:pPr>
            <a:r>
              <a:rPr lang="en-US" sz="4033" dirty="0">
                <a:solidFill>
                  <a:srgbClr val="000000"/>
                </a:solidFill>
                <a:latin typeface="DM Sans"/>
                <a:ea typeface="DM Sans"/>
                <a:cs typeface="DM Sans"/>
                <a:sym typeface="DM Sans"/>
              </a:rPr>
              <a:t>ac  count  ant  </a:t>
            </a:r>
          </a:p>
        </p:txBody>
      </p:sp>
      <p:sp>
        <p:nvSpPr>
          <p:cNvPr id="3" name="Freeform 3"/>
          <p:cNvSpPr/>
          <p:nvPr/>
        </p:nvSpPr>
        <p:spPr>
          <a:xfrm>
            <a:off x="1698232" y="2308295"/>
            <a:ext cx="130568" cy="130568"/>
          </a:xfrm>
          <a:custGeom>
            <a:avLst/>
            <a:gdLst/>
            <a:ahLst/>
            <a:cxnLst/>
            <a:rect l="l" t="t" r="r" b="b"/>
            <a:pathLst>
              <a:path w="195852" h="195852">
                <a:moveTo>
                  <a:pt x="0" y="0"/>
                </a:moveTo>
                <a:lnTo>
                  <a:pt x="195853" y="0"/>
                </a:lnTo>
                <a:lnTo>
                  <a:pt x="195853" y="195853"/>
                </a:lnTo>
                <a:lnTo>
                  <a:pt x="0" y="1958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323832" y="2308295"/>
            <a:ext cx="130568" cy="130568"/>
          </a:xfrm>
          <a:custGeom>
            <a:avLst/>
            <a:gdLst/>
            <a:ahLst/>
            <a:cxnLst/>
            <a:rect l="l" t="t" r="r" b="b"/>
            <a:pathLst>
              <a:path w="195852" h="195852">
                <a:moveTo>
                  <a:pt x="0" y="0"/>
                </a:moveTo>
                <a:lnTo>
                  <a:pt x="195852" y="0"/>
                </a:lnTo>
                <a:lnTo>
                  <a:pt x="195852" y="195853"/>
                </a:lnTo>
                <a:lnTo>
                  <a:pt x="0" y="1958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920848" y="3006739"/>
            <a:ext cx="616645" cy="350032"/>
          </a:xfrm>
          <a:prstGeom prst="rect">
            <a:avLst/>
          </a:prstGeom>
        </p:spPr>
        <p:txBody>
          <a:bodyPr lIns="0" tIns="0" rIns="0" bIns="0" rtlCol="0" anchor="t">
            <a:spAutoFit/>
          </a:bodyPr>
          <a:lstStyle/>
          <a:p>
            <a:pPr algn="ctr" defTabSz="609630">
              <a:lnSpc>
                <a:spcPts val="2939"/>
              </a:lnSpc>
            </a:pPr>
            <a:r>
              <a:rPr lang="en-US" sz="2100" i="1">
                <a:solidFill>
                  <a:srgbClr val="000000"/>
                </a:solidFill>
                <a:latin typeface="DM Sans Italics"/>
                <a:ea typeface="DM Sans Italics"/>
                <a:cs typeface="DM Sans Italics"/>
                <a:sym typeface="DM Sans Italics"/>
              </a:rPr>
              <a:t>noun</a:t>
            </a:r>
          </a:p>
        </p:txBody>
      </p:sp>
      <p:sp>
        <p:nvSpPr>
          <p:cNvPr id="6" name="TextBox 6"/>
          <p:cNvSpPr txBox="1"/>
          <p:nvPr/>
        </p:nvSpPr>
        <p:spPr>
          <a:xfrm>
            <a:off x="1343761" y="3818720"/>
            <a:ext cx="9017695" cy="355867"/>
          </a:xfrm>
          <a:prstGeom prst="rect">
            <a:avLst/>
          </a:prstGeom>
        </p:spPr>
        <p:txBody>
          <a:bodyPr lIns="0" tIns="0" rIns="0" bIns="0" rtlCol="0" anchor="t">
            <a:spAutoFit/>
          </a:bodyPr>
          <a:lstStyle/>
          <a:p>
            <a:pPr algn="ctr" defTabSz="609630">
              <a:lnSpc>
                <a:spcPts val="2939"/>
              </a:lnSpc>
            </a:pPr>
            <a:r>
              <a:rPr lang="en-US" sz="2100" b="1">
                <a:solidFill>
                  <a:srgbClr val="000000"/>
                </a:solidFill>
                <a:latin typeface="DM Sans Bold"/>
                <a:ea typeface="DM Sans Bold"/>
                <a:cs typeface="DM Sans Bold"/>
                <a:sym typeface="DM Sans Bold"/>
              </a:rPr>
              <a:t>a person whose job is to keep, inspect, and analyze financial accounts</a:t>
            </a:r>
          </a:p>
        </p:txBody>
      </p:sp>
      <p:sp>
        <p:nvSpPr>
          <p:cNvPr id="7" name="TextBox 7"/>
          <p:cNvSpPr txBox="1"/>
          <p:nvPr/>
        </p:nvSpPr>
        <p:spPr>
          <a:xfrm>
            <a:off x="1343761" y="4630701"/>
            <a:ext cx="10645923" cy="355867"/>
          </a:xfrm>
          <a:prstGeom prst="rect">
            <a:avLst/>
          </a:prstGeom>
        </p:spPr>
        <p:txBody>
          <a:bodyPr lIns="0" tIns="0" rIns="0" bIns="0" rtlCol="0" anchor="t">
            <a:spAutoFit/>
          </a:bodyPr>
          <a:lstStyle/>
          <a:p>
            <a:pPr defTabSz="609630">
              <a:lnSpc>
                <a:spcPts val="2939"/>
              </a:lnSpc>
            </a:pPr>
            <a:r>
              <a:rPr lang="en-US" sz="2100">
                <a:solidFill>
                  <a:srgbClr val="000000"/>
                </a:solidFill>
                <a:latin typeface="DM Sans"/>
                <a:ea typeface="DM Sans"/>
                <a:cs typeface="DM Sans"/>
                <a:sym typeface="DM Sans"/>
              </a:rPr>
              <a:t>“accountants are responsible for their client’s personal and professional information”</a:t>
            </a:r>
          </a:p>
        </p:txBody>
      </p:sp>
      <p:sp>
        <p:nvSpPr>
          <p:cNvPr id="8" name="TextBox 8"/>
          <p:cNvSpPr txBox="1"/>
          <p:nvPr/>
        </p:nvSpPr>
        <p:spPr>
          <a:xfrm>
            <a:off x="10073274" y="6447752"/>
            <a:ext cx="1969195" cy="207493"/>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DM Sans"/>
                <a:ea typeface="DM Sans"/>
                <a:cs typeface="DM Sans"/>
                <a:sym typeface="DM Sans"/>
              </a:rPr>
              <a:t>Oxford Dictionary Definition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6577991" y="-714692"/>
            <a:ext cx="2979317" cy="2502626"/>
          </a:xfrm>
          <a:custGeom>
            <a:avLst/>
            <a:gdLst/>
            <a:ahLst/>
            <a:cxnLst/>
            <a:rect l="l" t="t" r="r" b="b"/>
            <a:pathLst>
              <a:path w="4468975" h="3753939">
                <a:moveTo>
                  <a:pt x="0" y="0"/>
                </a:moveTo>
                <a:lnTo>
                  <a:pt x="4468975" y="0"/>
                </a:lnTo>
                <a:lnTo>
                  <a:pt x="4468975" y="3753939"/>
                </a:lnTo>
                <a:lnTo>
                  <a:pt x="0" y="37539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99531" y="252185"/>
            <a:ext cx="7172899" cy="1549655"/>
          </a:xfrm>
          <a:prstGeom prst="rect">
            <a:avLst/>
          </a:prstGeom>
        </p:spPr>
        <p:txBody>
          <a:bodyPr lIns="0" tIns="0" rIns="0" bIns="0" rtlCol="0" anchor="t">
            <a:spAutoFit/>
          </a:bodyPr>
          <a:lstStyle/>
          <a:p>
            <a:pPr defTabSz="609630">
              <a:lnSpc>
                <a:spcPts val="6000"/>
              </a:lnSpc>
            </a:pPr>
            <a:r>
              <a:rPr lang="en-US" sz="6000" dirty="0">
                <a:solidFill>
                  <a:srgbClr val="FFFFFF"/>
                </a:solidFill>
                <a:latin typeface="Permanent Marker"/>
                <a:ea typeface="Permanent Marker"/>
                <a:cs typeface="Permanent Marker"/>
                <a:sym typeface="Permanent Marker"/>
              </a:rPr>
              <a:t>what do  accountants do?</a:t>
            </a:r>
          </a:p>
        </p:txBody>
      </p:sp>
      <p:graphicFrame>
        <p:nvGraphicFramePr>
          <p:cNvPr id="4" name="Table 4"/>
          <p:cNvGraphicFramePr>
            <a:graphicFrameLocks noGrp="1"/>
          </p:cNvGraphicFramePr>
          <p:nvPr>
            <p:extLst>
              <p:ext uri="{D42A27DB-BD31-4B8C-83A1-F6EECF244321}">
                <p14:modId xmlns:p14="http://schemas.microsoft.com/office/powerpoint/2010/main" val="2927254700"/>
              </p:ext>
            </p:extLst>
          </p:nvPr>
        </p:nvGraphicFramePr>
        <p:xfrm>
          <a:off x="685800" y="1787934"/>
          <a:ext cx="10820400" cy="4950710"/>
        </p:xfrm>
        <a:graphic>
          <a:graphicData uri="http://schemas.openxmlformats.org/drawingml/2006/table">
            <a:tbl>
              <a:tblPr/>
              <a:tblGrid>
                <a:gridCol w="54102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891218">
                <a:tc>
                  <a:txBody>
                    <a:bodyPr/>
                    <a:lstStyle/>
                    <a:p>
                      <a:pPr algn="ctr">
                        <a:lnSpc>
                          <a:spcPts val="3919"/>
                        </a:lnSpc>
                        <a:defRPr/>
                      </a:pPr>
                      <a:r>
                        <a:rPr lang="en-US" sz="1900" b="1">
                          <a:solidFill>
                            <a:srgbClr val="FFFFFF"/>
                          </a:solidFill>
                          <a:latin typeface="DM Sans Bold"/>
                          <a:ea typeface="DM Sans Bold"/>
                          <a:cs typeface="DM Sans Bold"/>
                          <a:sym typeface="DM Sans Bold"/>
                        </a:rPr>
                        <a:t>Money Organizers</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tc>
                  <a:txBody>
                    <a:bodyPr/>
                    <a:lstStyle/>
                    <a:p>
                      <a:pPr algn="ctr">
                        <a:lnSpc>
                          <a:spcPts val="3919"/>
                        </a:lnSpc>
                        <a:defRPr/>
                      </a:pPr>
                      <a:r>
                        <a:rPr lang="en-US" sz="1900" b="1">
                          <a:solidFill>
                            <a:srgbClr val="FFFFFF"/>
                          </a:solidFill>
                          <a:latin typeface="DM Sans Bold"/>
                          <a:ea typeface="DM Sans Bold"/>
                          <a:cs typeface="DM Sans Bold"/>
                          <a:sym typeface="DM Sans Bold"/>
                        </a:rPr>
                        <a:t>Problem Solvers</a:t>
                      </a:r>
                      <a:endParaRPr lang="en-US" sz="700"/>
                    </a:p>
                  </a:txBody>
                  <a:tcPr marL="127000" marR="127000" marT="127000" marB="1270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extLst>
                  <a:ext uri="{0D108BD9-81ED-4DB2-BD59-A6C34878D82A}">
                    <a16:rowId xmlns:a16="http://schemas.microsoft.com/office/drawing/2014/main" val="10000"/>
                  </a:ext>
                </a:extLst>
              </a:tr>
              <a:tr h="2864172">
                <a:tc>
                  <a:txBody>
                    <a:bodyPr/>
                    <a:lstStyle/>
                    <a:p>
                      <a:pPr marL="582927" lvl="1" indent="-291463" algn="l">
                        <a:lnSpc>
                          <a:spcPts val="3779"/>
                        </a:lnSpc>
                        <a:buFont typeface="Arial"/>
                        <a:buChar char="•"/>
                        <a:defRPr/>
                      </a:pPr>
                      <a:r>
                        <a:rPr lang="en-US" sz="1800" dirty="0">
                          <a:solidFill>
                            <a:srgbClr val="FFFFFF"/>
                          </a:solidFill>
                          <a:latin typeface="DM Sans"/>
                          <a:ea typeface="DM Sans"/>
                          <a:cs typeface="DM Sans"/>
                          <a:sym typeface="DM Sans"/>
                        </a:rPr>
                        <a:t>Know how much money a person or business makes or spends on supplies</a:t>
                      </a:r>
                      <a:endParaRPr lang="en-US" sz="700" dirty="0"/>
                    </a:p>
                    <a:p>
                      <a:pPr marL="582927" lvl="1" indent="-291463" algn="l">
                        <a:lnSpc>
                          <a:spcPts val="3779"/>
                        </a:lnSpc>
                        <a:buFont typeface="Arial"/>
                        <a:buChar char="•"/>
                      </a:pPr>
                      <a:r>
                        <a:rPr lang="en-US" sz="1800" dirty="0">
                          <a:solidFill>
                            <a:srgbClr val="FFFFFF"/>
                          </a:solidFill>
                          <a:latin typeface="DM Sans"/>
                          <a:ea typeface="DM Sans"/>
                          <a:cs typeface="DM Sans"/>
                          <a:sym typeface="DM Sans"/>
                        </a:rPr>
                        <a:t>Keep organized records of money spent and earned</a:t>
                      </a:r>
                    </a:p>
                    <a:p>
                      <a:pPr marL="582927" lvl="1" indent="-291463" algn="l">
                        <a:lnSpc>
                          <a:spcPts val="3779"/>
                        </a:lnSpc>
                        <a:buFont typeface="Arial"/>
                        <a:buChar char="•"/>
                      </a:pPr>
                      <a:r>
                        <a:rPr lang="en-US" sz="1800" dirty="0">
                          <a:solidFill>
                            <a:srgbClr val="FFFFFF"/>
                          </a:solidFill>
                          <a:latin typeface="DM Sans"/>
                          <a:ea typeface="DM Sans"/>
                          <a:cs typeface="DM Sans"/>
                          <a:sym typeface="DM Sans"/>
                        </a:rPr>
                        <a:t>Ensure records are accurate and easy to understand</a:t>
                      </a:r>
                    </a:p>
                    <a:p>
                      <a:pPr marL="582927" lvl="1" indent="-291463" algn="l">
                        <a:lnSpc>
                          <a:spcPts val="3779"/>
                        </a:lnSpc>
                        <a:buFont typeface="Arial"/>
                        <a:buChar char="•"/>
                      </a:pPr>
                      <a:r>
                        <a:rPr lang="en-US" sz="1800" dirty="0">
                          <a:solidFill>
                            <a:srgbClr val="FFFFFF"/>
                          </a:solidFill>
                          <a:latin typeface="DM Sans"/>
                          <a:ea typeface="DM Sans"/>
                          <a:cs typeface="DM Sans"/>
                          <a:sym typeface="DM Sans"/>
                        </a:rPr>
                        <a:t>Determine whether a business is making or losing money</a:t>
                      </a:r>
                    </a:p>
                  </a:txBody>
                  <a:tcPr marL="127000" marR="127000" marT="127000" marB="127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582927" lvl="1" indent="-291463" algn="l">
                        <a:lnSpc>
                          <a:spcPts val="3779"/>
                        </a:lnSpc>
                        <a:buFont typeface="Arial"/>
                        <a:buChar char="•"/>
                        <a:defRPr/>
                      </a:pPr>
                      <a:r>
                        <a:rPr lang="en-US" sz="1800" dirty="0">
                          <a:solidFill>
                            <a:srgbClr val="FFFFFF"/>
                          </a:solidFill>
                          <a:latin typeface="DM Sans"/>
                          <a:ea typeface="DM Sans"/>
                          <a:cs typeface="DM Sans"/>
                          <a:sym typeface="DM Sans"/>
                        </a:rPr>
                        <a:t>Find and solve money problems</a:t>
                      </a:r>
                      <a:endParaRPr lang="en-US" sz="700" dirty="0"/>
                    </a:p>
                    <a:p>
                      <a:pPr marL="582927" lvl="1" indent="-291463" algn="l">
                        <a:lnSpc>
                          <a:spcPts val="3779"/>
                        </a:lnSpc>
                        <a:buFont typeface="Arial"/>
                        <a:buChar char="•"/>
                      </a:pPr>
                      <a:r>
                        <a:rPr lang="en-US" sz="1800" dirty="0">
                          <a:solidFill>
                            <a:srgbClr val="FFFFFF"/>
                          </a:solidFill>
                          <a:latin typeface="DM Sans"/>
                          <a:ea typeface="DM Sans"/>
                          <a:cs typeface="DM Sans"/>
                          <a:sym typeface="DM Sans"/>
                        </a:rPr>
                        <a:t>Analyze where money is going and identify opportunities for better processes</a:t>
                      </a:r>
                    </a:p>
                    <a:p>
                      <a:pPr marL="582927" lvl="1" indent="-291463" algn="l">
                        <a:lnSpc>
                          <a:spcPts val="3779"/>
                        </a:lnSpc>
                        <a:buFont typeface="Arial"/>
                        <a:buChar char="•"/>
                      </a:pPr>
                      <a:r>
                        <a:rPr lang="en-US" sz="1800" dirty="0">
                          <a:solidFill>
                            <a:srgbClr val="FFFFFF"/>
                          </a:solidFill>
                          <a:latin typeface="DM Sans"/>
                          <a:ea typeface="DM Sans"/>
                          <a:cs typeface="DM Sans"/>
                          <a:sym typeface="DM Sans"/>
                        </a:rPr>
                        <a:t>Detect suspicious transactions if money is missing</a:t>
                      </a:r>
                    </a:p>
                    <a:p>
                      <a:pPr marL="582927" lvl="1" indent="-291463" algn="l">
                        <a:lnSpc>
                          <a:spcPts val="3779"/>
                        </a:lnSpc>
                        <a:buFont typeface="Arial"/>
                        <a:buChar char="•"/>
                      </a:pPr>
                      <a:r>
                        <a:rPr lang="en-US" sz="1800" dirty="0">
                          <a:solidFill>
                            <a:srgbClr val="FFFFFF"/>
                          </a:solidFill>
                          <a:latin typeface="DM Sans"/>
                          <a:ea typeface="DM Sans"/>
                          <a:cs typeface="DM Sans"/>
                          <a:sym typeface="DM Sans"/>
                        </a:rPr>
                        <a:t>Help individuals and businesses make big financial decisions (like saving for college or buying a new store)</a:t>
                      </a:r>
                    </a:p>
                  </a:txBody>
                  <a:tcPr marL="127000" marR="127000" marT="127000" marB="127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p:nvPr/>
        </p:nvGrpSpPr>
        <p:grpSpPr>
          <a:xfrm>
            <a:off x="8686446" y="685800"/>
            <a:ext cx="2819754" cy="542512"/>
            <a:chOff x="0" y="0"/>
            <a:chExt cx="5639508" cy="1085024"/>
          </a:xfrm>
        </p:grpSpPr>
        <p:sp>
          <p:nvSpPr>
            <p:cNvPr id="6" name="AutoShape 6"/>
            <p:cNvSpPr/>
            <p:nvPr/>
          </p:nvSpPr>
          <p:spPr>
            <a:xfrm>
              <a:off x="0" y="0"/>
              <a:ext cx="5639508" cy="1085024"/>
            </a:xfrm>
            <a:prstGeom prst="rect">
              <a:avLst/>
            </a:prstGeom>
            <a:solidFill>
              <a:srgbClr val="D2FFE5"/>
            </a:solidFill>
          </p:spPr>
          <p:txBody>
            <a:bodyPr/>
            <a:lstStyle/>
            <a:p>
              <a:pPr defTabSz="609630"/>
              <a:endParaRPr lang="en-US" sz="1200">
                <a:solidFill>
                  <a:prstClr val="black"/>
                </a:solidFill>
                <a:latin typeface="Calibri"/>
              </a:endParaRPr>
            </a:p>
          </p:txBody>
        </p:sp>
        <p:sp>
          <p:nvSpPr>
            <p:cNvPr id="7" name="TextBox 7"/>
            <p:cNvSpPr txBox="1"/>
            <p:nvPr/>
          </p:nvSpPr>
          <p:spPr>
            <a:xfrm>
              <a:off x="429520" y="245120"/>
              <a:ext cx="4780472" cy="564514"/>
            </a:xfrm>
            <a:prstGeom prst="rect">
              <a:avLst/>
            </a:prstGeom>
          </p:spPr>
          <p:txBody>
            <a:bodyPr lIns="0" tIns="0" rIns="0" bIns="0" rtlCol="0" anchor="t">
              <a:spAutoFit/>
            </a:bodyPr>
            <a:lstStyle/>
            <a:p>
              <a:pPr defTabSz="609630">
                <a:lnSpc>
                  <a:spcPts val="2333"/>
                </a:lnSpc>
              </a:pPr>
              <a:r>
                <a:rPr lang="en-US" sz="1666" b="1">
                  <a:solidFill>
                    <a:srgbClr val="492DA8"/>
                  </a:solidFill>
                  <a:latin typeface="DM Sans Bold"/>
                  <a:ea typeface="DM Sans Bold"/>
                  <a:cs typeface="DM Sans Bold"/>
                  <a:sym typeface="DM Sans Bold"/>
                </a:rPr>
                <a:t>Work in any industry</a:t>
              </a:r>
            </a:p>
          </p:txBody>
        </p:sp>
      </p:grpSp>
      <p:sp>
        <p:nvSpPr>
          <p:cNvPr id="8" name="AutoShape 8"/>
          <p:cNvSpPr/>
          <p:nvPr/>
        </p:nvSpPr>
        <p:spPr>
          <a:xfrm>
            <a:off x="8686446" y="1404960"/>
            <a:ext cx="2819754" cy="542512"/>
          </a:xfrm>
          <a:prstGeom prst="rect">
            <a:avLst/>
          </a:prstGeom>
          <a:solidFill>
            <a:srgbClr val="D2FFE5"/>
          </a:solidFill>
        </p:spPr>
        <p:txBody>
          <a:bodyPr/>
          <a:lstStyle/>
          <a:p>
            <a:pPr defTabSz="609630"/>
            <a:endParaRPr lang="en-US" sz="1200">
              <a:solidFill>
                <a:prstClr val="black"/>
              </a:solidFill>
              <a:latin typeface="Calibri"/>
            </a:endParaRPr>
          </a:p>
        </p:txBody>
      </p:sp>
      <p:sp>
        <p:nvSpPr>
          <p:cNvPr id="9" name="TextBox 9"/>
          <p:cNvSpPr txBox="1"/>
          <p:nvPr/>
        </p:nvSpPr>
        <p:spPr>
          <a:xfrm>
            <a:off x="8901205" y="1519583"/>
            <a:ext cx="2604995" cy="282257"/>
          </a:xfrm>
          <a:prstGeom prst="rect">
            <a:avLst/>
          </a:prstGeom>
        </p:spPr>
        <p:txBody>
          <a:bodyPr lIns="0" tIns="0" rIns="0" bIns="0" rtlCol="0" anchor="t">
            <a:spAutoFit/>
          </a:bodyPr>
          <a:lstStyle/>
          <a:p>
            <a:pPr defTabSz="609630">
              <a:lnSpc>
                <a:spcPts val="2333"/>
              </a:lnSpc>
            </a:pPr>
            <a:r>
              <a:rPr lang="en-US" sz="1666" b="1">
                <a:solidFill>
                  <a:srgbClr val="492DA8"/>
                </a:solidFill>
                <a:latin typeface="DM Sans Bold"/>
                <a:ea typeface="DM Sans Bold"/>
                <a:cs typeface="DM Sans Bold"/>
                <a:sym typeface="DM Sans Bold"/>
              </a:rPr>
              <a:t>Own your own business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5126665" y="685800"/>
            <a:ext cx="6379535" cy="5486400"/>
          </a:xfrm>
          <a:custGeom>
            <a:avLst/>
            <a:gdLst/>
            <a:ahLst/>
            <a:cxnLst/>
            <a:rect l="l" t="t" r="r" b="b"/>
            <a:pathLst>
              <a:path w="9569302" h="8229600">
                <a:moveTo>
                  <a:pt x="0" y="0"/>
                </a:moveTo>
                <a:lnTo>
                  <a:pt x="9569302" y="0"/>
                </a:lnTo>
                <a:lnTo>
                  <a:pt x="9569302"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4200552" y="5064655"/>
            <a:ext cx="3790896" cy="2570917"/>
          </a:xfrm>
          <a:custGeom>
            <a:avLst/>
            <a:gdLst/>
            <a:ahLst/>
            <a:cxnLst/>
            <a:rect l="l" t="t" r="r" b="b"/>
            <a:pathLst>
              <a:path w="5686344" h="3856375">
                <a:moveTo>
                  <a:pt x="0" y="0"/>
                </a:moveTo>
                <a:lnTo>
                  <a:pt x="5686344" y="0"/>
                </a:lnTo>
                <a:lnTo>
                  <a:pt x="5686344" y="3856375"/>
                </a:lnTo>
                <a:lnTo>
                  <a:pt x="0" y="38563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6" name="Group 6"/>
          <p:cNvGrpSpPr/>
          <p:nvPr/>
        </p:nvGrpSpPr>
        <p:grpSpPr>
          <a:xfrm>
            <a:off x="624360" y="1371526"/>
            <a:ext cx="3549181" cy="3093447"/>
            <a:chOff x="0" y="-85725"/>
            <a:chExt cx="5828994" cy="3863673"/>
          </a:xfrm>
        </p:grpSpPr>
        <p:sp>
          <p:nvSpPr>
            <p:cNvPr id="7" name="TextBox 7"/>
            <p:cNvSpPr txBox="1"/>
            <p:nvPr/>
          </p:nvSpPr>
          <p:spPr>
            <a:xfrm>
              <a:off x="0" y="-85725"/>
              <a:ext cx="5828994" cy="624664"/>
            </a:xfrm>
            <a:prstGeom prst="rect">
              <a:avLst/>
            </a:prstGeom>
          </p:spPr>
          <p:txBody>
            <a:bodyPr lIns="0" tIns="0" rIns="0" bIns="0" rtlCol="0" anchor="t">
              <a:spAutoFit/>
            </a:bodyPr>
            <a:lstStyle/>
            <a:p>
              <a:pPr defTabSz="609630">
                <a:lnSpc>
                  <a:spcPts val="3920"/>
                </a:lnSpc>
                <a:defRPr/>
              </a:pPr>
              <a:r>
                <a:rPr lang="en-US" sz="3267" dirty="0">
                  <a:solidFill>
                    <a:srgbClr val="492DA8"/>
                  </a:solidFill>
                  <a:latin typeface="Permanent Marker"/>
                  <a:ea typeface="Permanent Marker"/>
                  <a:cs typeface="Permanent Marker"/>
                  <a:sym typeface="Permanent Marker"/>
                </a:rPr>
                <a:t>What I do...</a:t>
              </a:r>
            </a:p>
          </p:txBody>
        </p:sp>
        <p:sp>
          <p:nvSpPr>
            <p:cNvPr id="8" name="TextBox 8"/>
            <p:cNvSpPr txBox="1"/>
            <p:nvPr/>
          </p:nvSpPr>
          <p:spPr>
            <a:xfrm>
              <a:off x="0" y="1193679"/>
              <a:ext cx="5828994" cy="2584269"/>
            </a:xfrm>
            <a:prstGeom prst="rect">
              <a:avLst/>
            </a:prstGeom>
          </p:spPr>
          <p:txBody>
            <a:bodyPr lIns="0" tIns="0" rIns="0" bIns="0" rtlCol="0" anchor="t">
              <a:spAutoFit/>
            </a:bodyPr>
            <a:lstStyle/>
            <a:p>
              <a:pPr defTabSz="609630">
                <a:lnSpc>
                  <a:spcPts val="2333"/>
                </a:lnSpc>
                <a:defRPr/>
              </a:pPr>
              <a:r>
                <a:rPr lang="en-US" sz="2133" dirty="0">
                  <a:solidFill>
                    <a:srgbClr val="492DA8"/>
                  </a:solidFill>
                  <a:latin typeface="DM Sans"/>
                  <a:ea typeface="DM Sans"/>
                  <a:cs typeface="DM Sans"/>
                  <a:sym typeface="DM Sans"/>
                </a:rPr>
                <a:t>Company name:</a:t>
              </a:r>
              <a:br>
                <a:rPr lang="en-US" sz="2133" dirty="0">
                  <a:solidFill>
                    <a:srgbClr val="492DA8"/>
                  </a:solidFill>
                  <a:latin typeface="DM Sans"/>
                  <a:ea typeface="DM Sans"/>
                  <a:cs typeface="DM Sans"/>
                  <a:sym typeface="DM Sans"/>
                </a:rPr>
              </a:br>
              <a:endParaRPr lang="en-US" sz="2133" dirty="0">
                <a:solidFill>
                  <a:srgbClr val="492DA8"/>
                </a:solidFill>
                <a:latin typeface="DM Sans"/>
                <a:ea typeface="DM Sans"/>
                <a:cs typeface="DM Sans"/>
                <a:sym typeface="DM Sans"/>
              </a:endParaRPr>
            </a:p>
            <a:p>
              <a:pPr defTabSz="609630">
                <a:lnSpc>
                  <a:spcPts val="2333"/>
                </a:lnSpc>
                <a:defRPr/>
              </a:pPr>
              <a:r>
                <a:rPr lang="en-US" sz="2133" dirty="0">
                  <a:solidFill>
                    <a:srgbClr val="492DA8"/>
                  </a:solidFill>
                  <a:latin typeface="DM Sans"/>
                  <a:ea typeface="DM Sans"/>
                  <a:cs typeface="DM Sans"/>
                  <a:sym typeface="DM Sans"/>
                </a:rPr>
                <a:t>Job title:</a:t>
              </a:r>
              <a:br>
                <a:rPr lang="en-US" sz="2133" dirty="0">
                  <a:solidFill>
                    <a:srgbClr val="492DA8"/>
                  </a:solidFill>
                  <a:latin typeface="DM Sans"/>
                  <a:ea typeface="DM Sans"/>
                  <a:cs typeface="DM Sans"/>
                  <a:sym typeface="DM Sans"/>
                </a:rPr>
              </a:br>
              <a:endParaRPr lang="en-US" sz="2133" dirty="0">
                <a:solidFill>
                  <a:srgbClr val="492DA8"/>
                </a:solidFill>
                <a:latin typeface="DM Sans"/>
                <a:ea typeface="DM Sans"/>
                <a:cs typeface="DM Sans"/>
                <a:sym typeface="DM Sans"/>
              </a:endParaRPr>
            </a:p>
            <a:p>
              <a:pPr defTabSz="609630">
                <a:lnSpc>
                  <a:spcPts val="2333"/>
                </a:lnSpc>
                <a:defRPr/>
              </a:pPr>
              <a:r>
                <a:rPr lang="en-US" sz="2133" dirty="0">
                  <a:solidFill>
                    <a:srgbClr val="492DA8"/>
                  </a:solidFill>
                  <a:latin typeface="DM Sans"/>
                  <a:ea typeface="DM Sans"/>
                  <a:cs typeface="DM Sans"/>
                  <a:sym typeface="DM Sans"/>
                </a:rPr>
                <a:t>Responsibilities:</a:t>
              </a:r>
              <a:br>
                <a:rPr lang="en-US" sz="2133" dirty="0">
                  <a:solidFill>
                    <a:srgbClr val="492DA8"/>
                  </a:solidFill>
                  <a:latin typeface="DM Sans"/>
                  <a:ea typeface="DM Sans"/>
                  <a:cs typeface="DM Sans"/>
                  <a:sym typeface="DM Sans"/>
                </a:rPr>
              </a:br>
              <a:endParaRPr lang="en-US" sz="2133" dirty="0">
                <a:solidFill>
                  <a:srgbClr val="492DA8"/>
                </a:solidFill>
                <a:latin typeface="DM Sans"/>
                <a:ea typeface="DM Sans"/>
                <a:cs typeface="DM Sans"/>
                <a:sym typeface="DM Sans"/>
              </a:endParaRPr>
            </a:p>
            <a:p>
              <a:pPr defTabSz="609630">
                <a:lnSpc>
                  <a:spcPts val="2333"/>
                </a:lnSpc>
                <a:defRPr/>
              </a:pPr>
              <a:r>
                <a:rPr lang="en-US" sz="2133" dirty="0">
                  <a:solidFill>
                    <a:srgbClr val="492DA8"/>
                  </a:solidFill>
                  <a:latin typeface="DM Sans"/>
                  <a:ea typeface="DM Sans"/>
                  <a:cs typeface="DM Sans"/>
                  <a:sym typeface="DM Sans"/>
                </a:rPr>
                <a:t>Why this is my dream job:</a:t>
              </a:r>
            </a:p>
          </p:txBody>
        </p:sp>
      </p:grpSp>
      <p:sp>
        <p:nvSpPr>
          <p:cNvPr id="14" name="Rectangle 13">
            <a:extLst>
              <a:ext uri="{FF2B5EF4-FFF2-40B4-BE49-F238E27FC236}">
                <a16:creationId xmlns:a16="http://schemas.microsoft.com/office/drawing/2014/main" id="{174B4F6A-003A-596D-4C15-4E8BEE7183FF}"/>
              </a:ext>
            </a:extLst>
          </p:cNvPr>
          <p:cNvSpPr/>
          <p:nvPr/>
        </p:nvSpPr>
        <p:spPr>
          <a:xfrm>
            <a:off x="5809079" y="1732338"/>
            <a:ext cx="4364736" cy="4364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pic>
        <p:nvPicPr>
          <p:cNvPr id="13" name="Graphic 12" descr="User with solid fill">
            <a:extLst>
              <a:ext uri="{FF2B5EF4-FFF2-40B4-BE49-F238E27FC236}">
                <a16:creationId xmlns:a16="http://schemas.microsoft.com/office/drawing/2014/main" id="{40329F8C-AAC3-A9A7-EE8A-4EE0A9D139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6489" y="1508084"/>
            <a:ext cx="5349917" cy="5349917"/>
          </a:xfrm>
          <a:prstGeom prst="rect">
            <a:avLst/>
          </a:prstGeom>
        </p:spPr>
      </p:pic>
    </p:spTree>
    <p:extLst>
      <p:ext uri="{BB962C8B-B14F-4D97-AF65-F5344CB8AC3E}">
        <p14:creationId xmlns:p14="http://schemas.microsoft.com/office/powerpoint/2010/main" val="1753103024"/>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6f9029af-79dc-4055-bcba-4469678e618e" xsi:nil="true"/>
    <DueDate xmlns="6f9029af-79dc-4055-bcba-4469678e618e" xsi:nil="true"/>
    <_ip_UnifiedCompliancePolicyUIAction xmlns="http://schemas.microsoft.com/sharepoint/v3" xsi:nil="true"/>
    <FileOwner xmlns="6f9029af-79dc-4055-bcba-4469678e618e">
      <UserInfo>
        <DisplayName/>
        <AccountId xsi:nil="true"/>
        <AccountType/>
      </UserInfo>
    </FileOwner>
    <_ip_UnifiedCompliancePolicyProperties xmlns="http://schemas.microsoft.com/sharepoint/v3" xsi:nil="true"/>
    <Notes xmlns="6f9029af-79dc-4055-bcba-4469678e618e" xsi:nil="true"/>
    <Publish xmlns="6f9029af-79dc-4055-bcba-4469678e618e">true</Publish>
    <Location xmlns="6f9029af-79dc-4055-bcba-4469678e618e">
      <Url xsi:nil="true"/>
      <Description xsi:nil="true"/>
    </Location>
    <lcf76f155ced4ddcb4097134ff3c332f xmlns="6f9029af-79dc-4055-bcba-4469678e618e">
      <Terms xmlns="http://schemas.microsoft.com/office/infopath/2007/PartnerControls"/>
    </lcf76f155ced4ddcb4097134ff3c332f>
    <TaxCatchAll xmlns="efe7f7fc-ba36-4043-864b-d9cb430c50c6" xsi:nil="true"/>
    <Status xmlns="6f9029af-79dc-4055-bcba-4469678e618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7" ma:contentTypeDescription="Create a new document." ma:contentTypeScope="" ma:versionID="df6a28dac6b3b67c2d3d21a1959b1728">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5c38584a55bb6ba6f371afa6696b0528"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9672FD-54D5-4E52-8875-223897039088}">
  <ds:schemaRefs>
    <ds:schemaRef ds:uri="http://schemas.microsoft.com/office/2006/metadata/properties"/>
    <ds:schemaRef ds:uri="http://schemas.microsoft.com/office/infopath/2007/PartnerControls"/>
    <ds:schemaRef ds:uri="6f9029af-79dc-4055-bcba-4469678e618e"/>
    <ds:schemaRef ds:uri="http://schemas.microsoft.com/sharepoint/v3"/>
    <ds:schemaRef ds:uri="efe7f7fc-ba36-4043-864b-d9cb430c50c6"/>
  </ds:schemaRefs>
</ds:datastoreItem>
</file>

<file path=customXml/itemProps2.xml><?xml version="1.0" encoding="utf-8"?>
<ds:datastoreItem xmlns:ds="http://schemas.openxmlformats.org/officeDocument/2006/customXml" ds:itemID="{2E070018-C077-47ED-89A8-15D8C24F6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33D815-0F15-42F2-8576-2893253B84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150</TotalTime>
  <Words>1709</Words>
  <Application>Microsoft Office PowerPoint</Application>
  <PresentationFormat>Widescreen</PresentationFormat>
  <Paragraphs>180</Paragraphs>
  <Slides>25</Slides>
  <Notes>20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lastModifiedBy>Melinda Bentley, CAE</cp:lastModifiedBy>
  <cp:revision>3</cp:revision>
  <dcterms:created xsi:type="dcterms:W3CDTF">2024-08-29T21:52:53Z</dcterms:created>
  <dcterms:modified xsi:type="dcterms:W3CDTF">2024-10-03T18:13:34Z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0x010100ACCD531AFEB56F4B98BB693256DF8805</vt:lpwstr>
  </property>
</Properties>
</file>